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8" r:id="rId13"/>
    <p:sldId id="265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843962-4F35-4D20-9DEE-3215F44AE8EC}" type="datetimeFigureOut">
              <a:rPr lang="es-AR" smtClean="0"/>
              <a:pPr/>
              <a:t>10/04/2015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1A446D-9770-4F48-ABAA-DD5D5A36DFF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7406640" cy="2142258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OLIMPIADA INTERNACIONAL DE MATEMÁTICA ATACALAR</a:t>
            </a:r>
            <a:br>
              <a:rPr lang="es-AR" dirty="0" smtClean="0"/>
            </a:br>
            <a:r>
              <a:rPr lang="es-AR" dirty="0" smtClean="0"/>
              <a:t>CHILE-ARGENTINA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410919"/>
            <a:ext cx="7406640" cy="1778793"/>
          </a:xfrm>
        </p:spPr>
        <p:txBody>
          <a:bodyPr/>
          <a:lstStyle/>
          <a:p>
            <a:endParaRPr lang="es-AR" dirty="0" smtClean="0"/>
          </a:p>
          <a:p>
            <a:pPr algn="ctr"/>
            <a:r>
              <a:rPr lang="es-AR" dirty="0" smtClean="0"/>
              <a:t>REUNIÓN CON SUPERVISORES </a:t>
            </a:r>
          </a:p>
          <a:p>
            <a:pPr algn="ctr"/>
            <a:r>
              <a:rPr lang="es-AR" dirty="0" smtClean="0"/>
              <a:t>DE EDUCACIÓN SECUNDARIA</a:t>
            </a:r>
            <a:endParaRPr lang="es-AR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5211600" cy="13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CERTAMEN ESCOLAR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Los profesores:</a:t>
            </a:r>
          </a:p>
          <a:p>
            <a:pPr lvl="1"/>
            <a:r>
              <a:rPr lang="es-AR" dirty="0" smtClean="0"/>
              <a:t>Emplean la prueba que les envía el Equipo de Trabajo de Olimpiada </a:t>
            </a:r>
            <a:r>
              <a:rPr lang="es-AR" dirty="0" err="1" smtClean="0"/>
              <a:t>Atacalar</a:t>
            </a:r>
            <a:r>
              <a:rPr lang="es-AR" dirty="0" smtClean="0"/>
              <a:t> de la Provincia de Córdoba. </a:t>
            </a:r>
          </a:p>
          <a:p>
            <a:pPr lvl="1"/>
            <a:r>
              <a:rPr lang="es-AR" dirty="0" smtClean="0"/>
              <a:t>Corrigen las pruebas de sus estudiantes, a fin de determinar el orden de mérito correspondiente.</a:t>
            </a:r>
            <a:endParaRPr lang="es-AR" dirty="0"/>
          </a:p>
        </p:txBody>
      </p:sp>
      <p:pic>
        <p:nvPicPr>
          <p:cNvPr id="4" name="3 Imagen" descr="Logo Ataca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365104"/>
            <a:ext cx="2362530" cy="209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mtClean="0"/>
              <a:t>CERTAMEN ZONAL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algn="just"/>
            <a:r>
              <a:rPr lang="es-AR" dirty="0" smtClean="0"/>
              <a:t>Participan los tres primeros estudiantes de cada nivel por categoría (A1, A2, A3, </a:t>
            </a:r>
            <a:r>
              <a:rPr lang="es-AR" dirty="0" smtClean="0">
                <a:solidFill>
                  <a:srgbClr val="00B050"/>
                </a:solidFill>
              </a:rPr>
              <a:t>B1, B2, B3, C1</a:t>
            </a:r>
            <a:r>
              <a:rPr lang="es-AR" dirty="0" smtClean="0"/>
              <a:t>, C2, C3), de cada escuela, según el orden de mérito establecido por los profesores en el certamen escolar.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CERTAMEN PROVINCIAL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Participan los tres primeros estudiantes de cada nivel por categoría, de cada zona, según el orden de mérito establecido por el equipo de evaluadores del certamen zonal.</a:t>
            </a:r>
            <a:endParaRPr lang="es-AR" dirty="0"/>
          </a:p>
        </p:txBody>
      </p:sp>
      <p:pic>
        <p:nvPicPr>
          <p:cNvPr id="4" name="3 Imagen" descr="P1070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501008"/>
            <a:ext cx="4389120" cy="292608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CERTAMEN ZONAL Y PROVINCIAL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algn="just"/>
            <a:r>
              <a:rPr lang="es-AR" dirty="0" smtClean="0"/>
              <a:t>Es organizado por el Equipo de Trabajo de Olimpiada </a:t>
            </a:r>
            <a:r>
              <a:rPr lang="es-AR" dirty="0" err="1" smtClean="0"/>
              <a:t>Atacalar</a:t>
            </a:r>
            <a:r>
              <a:rPr lang="es-AR" dirty="0" smtClean="0"/>
              <a:t> de la Provincia de Córdoba quien:</a:t>
            </a:r>
          </a:p>
          <a:p>
            <a:pPr algn="just"/>
            <a:endParaRPr lang="es-AR" dirty="0" smtClean="0"/>
          </a:p>
          <a:p>
            <a:pPr lvl="1" algn="just"/>
            <a:r>
              <a:rPr lang="es-AR" dirty="0" smtClean="0"/>
              <a:t>Diseña y envía las pruebas.</a:t>
            </a:r>
          </a:p>
          <a:p>
            <a:pPr lvl="1" algn="just"/>
            <a:r>
              <a:rPr lang="es-AR" dirty="0" smtClean="0"/>
              <a:t>Designa el equipo de evaluadores, quienes no pertenecen a las escuelas que participan.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 CERTAMEN INTERNACIONAL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dirty="0" smtClean="0"/>
              <a:t>Asisten los tres primeros estudiantes de cada nivel por categoría, de la provincia de Córdoba, según el orden de mérito establecido por el equipo de evaluadores del certamen provincial.</a:t>
            </a:r>
          </a:p>
        </p:txBody>
      </p:sp>
      <p:pic>
        <p:nvPicPr>
          <p:cNvPr id="4" name="3 Imagen" descr="P1070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221088"/>
            <a:ext cx="329184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P1070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3999">
            <a:off x="5362709" y="4233733"/>
            <a:ext cx="329184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 CERTAMEN INTERNACIONAL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AR" dirty="0" smtClean="0"/>
          </a:p>
          <a:p>
            <a:pPr algn="just"/>
            <a:r>
              <a:rPr lang="es-AR" dirty="0" smtClean="0"/>
              <a:t>Se realiza en la Provincia de Santiago del Estero.</a:t>
            </a:r>
          </a:p>
          <a:p>
            <a:pPr algn="just">
              <a:buNone/>
            </a:pPr>
            <a:endParaRPr lang="es-AR" dirty="0" smtClean="0"/>
          </a:p>
          <a:p>
            <a:pPr algn="just"/>
            <a:r>
              <a:rPr lang="es-AR" dirty="0" smtClean="0"/>
              <a:t>Los estudiantes viajan acompañados por integrantes del Equipo de Trabajo de Olimpiada </a:t>
            </a:r>
            <a:r>
              <a:rPr lang="es-AR" dirty="0" err="1" smtClean="0"/>
              <a:t>Atacalar</a:t>
            </a:r>
            <a:r>
              <a:rPr lang="es-AR" dirty="0" smtClean="0"/>
              <a:t> de la Provincia de Córdoba.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¿QUÉ CARACTERÍSTICAS TIENE CADA CERTAMEN?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AR" dirty="0" smtClean="0"/>
          </a:p>
          <a:p>
            <a:pPr algn="just"/>
            <a:r>
              <a:rPr lang="es-AR" dirty="0" smtClean="0"/>
              <a:t>Cada certamen tiene una duración de 120 minutos.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En cada uno de ellos se emplea una prueba que consta de tres situaciones problemáticas que los estudiantes resuelven en forma individual y por escrito.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¿QUÉ CARACTERÍSTICAS TIENE CADA CERTAMEN?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92500" lnSpcReduction="10000"/>
          </a:bodyPr>
          <a:lstStyle/>
          <a:p>
            <a:pPr lvl="0"/>
            <a:endParaRPr lang="es-AR" sz="1000" dirty="0" smtClean="0"/>
          </a:p>
          <a:p>
            <a:pPr lvl="0" algn="just"/>
            <a:endParaRPr lang="es-AR" sz="1000" dirty="0" smtClean="0"/>
          </a:p>
          <a:p>
            <a:pPr lvl="0" algn="just"/>
            <a:r>
              <a:rPr lang="es-AR" dirty="0" smtClean="0"/>
              <a:t>Los estudiantes pueden consultar libros y apuntes, usar calculadora y útiles de geometría. Solo pueden emplear sus propios materiales.</a:t>
            </a:r>
          </a:p>
          <a:p>
            <a:pPr lvl="0" algn="just"/>
            <a:endParaRPr lang="es-AR" sz="1000" dirty="0" smtClean="0"/>
          </a:p>
          <a:p>
            <a:pPr lvl="0" algn="just"/>
            <a:r>
              <a:rPr lang="es-AR" dirty="0" smtClean="0"/>
              <a:t>La interpretación de los enunciados está a cargo de cada participante. El profesor que aplica la prueba no responderá preguntas que impliquen orientaciones en la comprensión y en la resolución del problema.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¿QUÉ CARACTERÍSTICAS TIENE CADA CERTAMEN?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lnSpcReduction="10000"/>
          </a:bodyPr>
          <a:lstStyle/>
          <a:p>
            <a:pPr lvl="0" algn="just"/>
            <a:endParaRPr lang="es-AR" sz="900" dirty="0" smtClean="0"/>
          </a:p>
          <a:p>
            <a:pPr lvl="0" algn="just"/>
            <a:r>
              <a:rPr lang="es-AR" sz="3000" dirty="0" smtClean="0"/>
              <a:t>Es posible que el estudiante no alcance a resolver en forma completa todos los problemas. Lo importante es que registre todos los avances que realice en la búsqueda de solución a los problemas.</a:t>
            </a:r>
          </a:p>
          <a:p>
            <a:pPr lvl="0" algn="just"/>
            <a:endParaRPr lang="es-AR" sz="900" dirty="0" smtClean="0"/>
          </a:p>
          <a:p>
            <a:pPr algn="just"/>
            <a:r>
              <a:rPr lang="es-AR" sz="3000" dirty="0" smtClean="0"/>
              <a:t>Es fundamental que cada participante registre, en las hojas a entregar, los razonamientos, las explicaciones y/o los cálculos que usó para resolver cada problema.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¿CÓMO SE ORGANIZA EL ACOMPAÑAMIENTO?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900" dirty="0" smtClean="0"/>
          </a:p>
          <a:p>
            <a:pPr algn="just"/>
            <a:r>
              <a:rPr lang="es-AR" dirty="0" smtClean="0"/>
              <a:t>Jornada presencial informativa destinada a supervisores. (10/04)</a:t>
            </a:r>
          </a:p>
          <a:p>
            <a:pPr algn="just"/>
            <a:endParaRPr lang="es-AR" sz="900" dirty="0" smtClean="0"/>
          </a:p>
          <a:p>
            <a:pPr algn="just"/>
            <a:r>
              <a:rPr lang="es-AR" dirty="0" smtClean="0"/>
              <a:t>Curso de capacitación a distancia destinado a profesores. (De mayo a mediados de julio.)</a:t>
            </a:r>
          </a:p>
          <a:p>
            <a:pPr algn="just"/>
            <a:endParaRPr lang="es-AR" sz="900" dirty="0" smtClean="0"/>
          </a:p>
          <a:p>
            <a:pPr algn="just"/>
            <a:r>
              <a:rPr lang="es-AR" dirty="0" smtClean="0"/>
              <a:t>Materiales para profesores.</a:t>
            </a:r>
          </a:p>
          <a:p>
            <a:pPr algn="just"/>
            <a:endParaRPr lang="es-AR" sz="900" dirty="0" smtClean="0"/>
          </a:p>
          <a:p>
            <a:pPr algn="just"/>
            <a:r>
              <a:rPr lang="es-AR" dirty="0" smtClean="0"/>
              <a:t>Materiales para estudiantes.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mtClean="0"/>
              <a:t>¿</a:t>
            </a:r>
            <a:r>
              <a:rPr lang="es-AR" smtClean="0"/>
              <a:t>CUÁLES </a:t>
            </a:r>
            <a:r>
              <a:rPr lang="es-AR" dirty="0" smtClean="0"/>
              <a:t>SON LOS INICIOS?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	En el marco de los procesos de integración de la región </a:t>
            </a:r>
            <a:r>
              <a:rPr lang="es-AR" dirty="0" err="1" smtClean="0"/>
              <a:t>Atacalar</a:t>
            </a:r>
            <a:r>
              <a:rPr lang="es-AR" dirty="0" smtClean="0"/>
              <a:t>, conformada por la Tercera Región de Chile y las provincias argentinas de Catamarca, Córdoba, La Rioja, Santa Fe, </a:t>
            </a:r>
          </a:p>
          <a:p>
            <a:pPr>
              <a:buNone/>
            </a:pPr>
            <a:r>
              <a:rPr lang="es-AR" dirty="0" smtClean="0"/>
              <a:t>	Santiago </a:t>
            </a:r>
          </a:p>
          <a:p>
            <a:pPr>
              <a:buNone/>
            </a:pPr>
            <a:r>
              <a:rPr lang="es-AR" dirty="0" smtClean="0"/>
              <a:t>	del Estero </a:t>
            </a:r>
          </a:p>
          <a:p>
            <a:pPr>
              <a:buNone/>
            </a:pPr>
            <a:r>
              <a:rPr lang="es-AR" dirty="0" smtClean="0"/>
              <a:t>	y Tucumán.</a:t>
            </a:r>
            <a:endParaRPr lang="es-AR" dirty="0"/>
          </a:p>
        </p:txBody>
      </p:sp>
      <p:pic>
        <p:nvPicPr>
          <p:cNvPr id="4" name="3 Imagen" descr="Zona Ataca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514286" cy="30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CURSO DE CAPACITACIÓN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s-AR" sz="900" dirty="0" smtClean="0"/>
          </a:p>
          <a:p>
            <a:pPr algn="just">
              <a:buNone/>
            </a:pPr>
            <a:r>
              <a:rPr lang="es-ES" dirty="0" smtClean="0"/>
              <a:t>	Profesores del espacio curricular de Matemática </a:t>
            </a:r>
            <a:r>
              <a:rPr lang="es-AR" b="1" dirty="0" smtClean="0"/>
              <a:t>- </a:t>
            </a:r>
            <a:r>
              <a:rPr lang="es-AR" b="1" dirty="0" smtClean="0">
                <a:solidFill>
                  <a:srgbClr val="C00000"/>
                </a:solidFill>
              </a:rPr>
              <a:t>en servicio, con título docente o habilitante</a:t>
            </a:r>
            <a:r>
              <a:rPr lang="es-AR" b="1" dirty="0" smtClean="0"/>
              <a:t> -</a:t>
            </a:r>
            <a:r>
              <a:rPr lang="es-AR" dirty="0" smtClean="0"/>
              <a:t> </a:t>
            </a:r>
            <a:r>
              <a:rPr lang="es-AR" b="1" dirty="0" smtClean="0">
                <a:solidFill>
                  <a:srgbClr val="006600"/>
                </a:solidFill>
              </a:rPr>
              <a:t>de  Primer, Segundo, Tercero o Cuarto año de </a:t>
            </a:r>
            <a:r>
              <a:rPr lang="es-ES" b="1" dirty="0" smtClean="0">
                <a:solidFill>
                  <a:srgbClr val="006600"/>
                </a:solidFill>
              </a:rPr>
              <a:t> Educación Secundaria</a:t>
            </a:r>
            <a:r>
              <a:rPr lang="es-ES" dirty="0" smtClean="0">
                <a:solidFill>
                  <a:srgbClr val="006600"/>
                </a:solidFill>
              </a:rPr>
              <a:t>.</a:t>
            </a:r>
          </a:p>
          <a:p>
            <a:pPr algn="just">
              <a:buNone/>
            </a:pPr>
            <a:endParaRPr lang="es-AR" sz="1100" dirty="0" smtClean="0">
              <a:solidFill>
                <a:srgbClr val="006600"/>
              </a:solidFill>
            </a:endParaRPr>
          </a:p>
          <a:p>
            <a:pPr algn="just">
              <a:buNone/>
            </a:pPr>
            <a:r>
              <a:rPr lang="es-ES" dirty="0" smtClean="0"/>
              <a:t>	</a:t>
            </a:r>
            <a:r>
              <a:rPr lang="es-ES" i="1" dirty="0" smtClean="0">
                <a:solidFill>
                  <a:schemeClr val="bg2">
                    <a:lumMod val="75000"/>
                  </a:schemeClr>
                </a:solidFill>
              </a:rPr>
              <a:t>Es condición necesaria para acreditar la capacitación que los profesores </a:t>
            </a:r>
            <a:r>
              <a:rPr lang="es-ES" b="1" i="1" u="sng" dirty="0" smtClean="0">
                <a:solidFill>
                  <a:schemeClr val="bg2">
                    <a:lumMod val="75000"/>
                  </a:schemeClr>
                </a:solidFill>
              </a:rPr>
              <a:t>participen con sus estudiantes del Ciclo Básico o de Cuarto año de la Educación Secundaria</a:t>
            </a:r>
            <a:r>
              <a:rPr lang="es-ES" i="1" dirty="0" smtClean="0">
                <a:solidFill>
                  <a:schemeClr val="bg2">
                    <a:lumMod val="75000"/>
                  </a:schemeClr>
                </a:solidFill>
              </a:rPr>
              <a:t> de  los certámenes escolar y zonal de la </a:t>
            </a:r>
            <a:r>
              <a:rPr lang="es-ES" b="1" i="1" dirty="0" smtClean="0">
                <a:solidFill>
                  <a:schemeClr val="bg2">
                    <a:lumMod val="75000"/>
                  </a:schemeClr>
                </a:solidFill>
              </a:rPr>
              <a:t>Olimpiada de Matemática </a:t>
            </a:r>
            <a:r>
              <a:rPr lang="es-ES" b="1" i="1" dirty="0" err="1" smtClean="0">
                <a:solidFill>
                  <a:schemeClr val="bg2">
                    <a:lumMod val="75000"/>
                  </a:schemeClr>
                </a:solidFill>
              </a:rPr>
              <a:t>Atacalar</a:t>
            </a:r>
            <a:r>
              <a:rPr lang="es-ES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s-AR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CURSO DE CAPACITACIÓN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Propósitos:</a:t>
            </a:r>
          </a:p>
          <a:p>
            <a:pPr lvl="0" algn="just"/>
            <a:endParaRPr lang="es-ES" sz="1100" dirty="0" smtClean="0"/>
          </a:p>
          <a:p>
            <a:pPr lvl="0" algn="just"/>
            <a:r>
              <a:rPr lang="es-ES" sz="3500" dirty="0" smtClean="0"/>
              <a:t>Brindar herramientas para favorecer</a:t>
            </a:r>
            <a:r>
              <a:rPr lang="es-AR" sz="3500" dirty="0" smtClean="0"/>
              <a:t> la reflexión sobre el “hacer matemática” en la Educación Secundaria.</a:t>
            </a:r>
          </a:p>
          <a:p>
            <a:pPr lvl="0" algn="just"/>
            <a:r>
              <a:rPr lang="es-AR" sz="3500" dirty="0" smtClean="0"/>
              <a:t>Generar un espacio de debate que posibilite analizar propuestas de intervención docente en el marco del abordaje y resolución de situaciones problemáticas en la Educación Secundaria.</a:t>
            </a:r>
          </a:p>
          <a:p>
            <a:pPr lvl="0" algn="just"/>
            <a:r>
              <a:rPr lang="es-AR" sz="3500" dirty="0" smtClean="0"/>
              <a:t> Propiciar la participación de los docentes y de sus estudiantes en la Olimpiada de Matemática </a:t>
            </a:r>
            <a:r>
              <a:rPr lang="es-AR" sz="3500" dirty="0" err="1" smtClean="0"/>
              <a:t>Atacalar</a:t>
            </a:r>
            <a:r>
              <a:rPr lang="es-AR" sz="3500" dirty="0" smtClean="0"/>
              <a:t>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CURSO DE CAPACITACIÓN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Clase  1 </a:t>
            </a:r>
            <a:endParaRPr lang="es-AR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just"/>
            <a:r>
              <a:rPr lang="es-AR" dirty="0" smtClean="0"/>
              <a:t>Olimpiada Matemática </a:t>
            </a:r>
            <a:r>
              <a:rPr lang="es-AR" dirty="0" err="1" smtClean="0"/>
              <a:t>Atacalar</a:t>
            </a:r>
            <a:r>
              <a:rPr lang="es-AR" dirty="0" smtClean="0"/>
              <a:t> en la provincia de Córdoba: objetivos y organización. </a:t>
            </a:r>
          </a:p>
          <a:p>
            <a:pPr lvl="0" algn="just"/>
            <a:r>
              <a:rPr lang="es-AR" dirty="0" smtClean="0"/>
              <a:t>Hacer Matemática en la Educación Secundaria.</a:t>
            </a:r>
          </a:p>
          <a:p>
            <a:pPr lvl="0" algn="just"/>
            <a:endParaRPr lang="es-AR" sz="1100" dirty="0" smtClean="0"/>
          </a:p>
          <a:p>
            <a:pPr lvl="0" algn="just">
              <a:buNone/>
            </a:pPr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Clase 2 </a:t>
            </a:r>
            <a:endParaRPr lang="es-AR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just"/>
            <a:r>
              <a:rPr lang="es-AR" dirty="0" smtClean="0"/>
              <a:t>Abordaje y resolución de problemas con los estudiantes del Ciclo Básico y de cuarto año de la Educación Secundaria, en el marco de la Olimpiada de Matemática </a:t>
            </a:r>
            <a:r>
              <a:rPr lang="es-AR" dirty="0" err="1" smtClean="0"/>
              <a:t>Atacalar</a:t>
            </a:r>
            <a:r>
              <a:rPr lang="es-AR" dirty="0" smtClean="0"/>
              <a:t>. </a:t>
            </a:r>
          </a:p>
          <a:p>
            <a:pPr lvl="0" algn="just"/>
            <a:r>
              <a:rPr lang="es-AR" dirty="0" smtClean="0"/>
              <a:t>Claves para pensar la intervención docente en la gestión de la clase.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CURSO DE CAPACITACIÓN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Clase  3</a:t>
            </a:r>
            <a:endParaRPr lang="es-AR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just"/>
            <a:r>
              <a:rPr lang="es-AR" dirty="0" smtClean="0"/>
              <a:t>Análisis de las producciones de los estudiantes. </a:t>
            </a:r>
          </a:p>
          <a:p>
            <a:pPr lvl="0" algn="just"/>
            <a:r>
              <a:rPr lang="es-AR" dirty="0" smtClean="0"/>
              <a:t>Recomendaciones sobre la intervención docente para posibilitar la validación a cargo de los estudiantes.</a:t>
            </a:r>
          </a:p>
          <a:p>
            <a:pPr lvl="0" algn="just"/>
            <a:endParaRPr lang="es-AR" sz="1100" dirty="0" smtClean="0"/>
          </a:p>
          <a:p>
            <a:pPr algn="just">
              <a:buNone/>
            </a:pP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C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lase  4</a:t>
            </a:r>
            <a:endParaRPr lang="es-AR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 algn="just"/>
            <a:r>
              <a:rPr lang="es-AR" dirty="0" smtClean="0"/>
              <a:t>Análisis de las producciones de los estudiantes. Saberes puestos en acción por los estudiantes al resolver problemas. </a:t>
            </a:r>
          </a:p>
          <a:p>
            <a:pPr algn="just"/>
            <a:r>
              <a:rPr lang="es-AR" dirty="0" smtClean="0"/>
              <a:t>Definición de los criterios de evaluación del certamen escolar. La evaluación en el Diseño Curricular Jurisdiccional de Educación Secundaria.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MATERIALES PARA PROFESORES</a:t>
            </a:r>
            <a:endParaRPr lang="es-AR" dirty="0"/>
          </a:p>
        </p:txBody>
      </p:sp>
      <p:pic>
        <p:nvPicPr>
          <p:cNvPr id="5" name="4 Imagen" descr="Hoja docentes.jpg"/>
          <p:cNvPicPr>
            <a:picLocks noChangeAspect="1"/>
          </p:cNvPicPr>
          <p:nvPr/>
        </p:nvPicPr>
        <p:blipFill>
          <a:blip r:embed="rId2" cstate="print"/>
          <a:srcRect l="3272" t="5183"/>
          <a:stretch>
            <a:fillRect/>
          </a:stretch>
        </p:blipFill>
        <p:spPr>
          <a:xfrm>
            <a:off x="5004048" y="1268760"/>
            <a:ext cx="3602579" cy="499697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Marcador de contenido" descr="Tapa docen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94689">
            <a:off x="1568851" y="1493968"/>
            <a:ext cx="3411935" cy="480060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MATERIALES PARA PROFESORES</a:t>
            </a:r>
            <a:endParaRPr lang="es-AR" dirty="0"/>
          </a:p>
        </p:txBody>
      </p:sp>
      <p:pic>
        <p:nvPicPr>
          <p:cNvPr id="4" name="3 Marcador de contenido" descr="Hoja 5 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14" t="6770" r="12973" b="10731"/>
          <a:stretch>
            <a:fillRect/>
          </a:stretch>
        </p:blipFill>
        <p:spPr>
          <a:xfrm>
            <a:off x="1115616" y="1130675"/>
            <a:ext cx="3748769" cy="5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Hoja 6 F0.jpg"/>
          <p:cNvPicPr>
            <a:picLocks noChangeAspect="1"/>
          </p:cNvPicPr>
          <p:nvPr/>
        </p:nvPicPr>
        <p:blipFill>
          <a:blip r:embed="rId3" cstate="print"/>
          <a:srcRect l="5830" t="11368" r="8659"/>
          <a:stretch>
            <a:fillRect/>
          </a:stretch>
        </p:blipFill>
        <p:spPr>
          <a:xfrm rot="562554">
            <a:off x="4468175" y="2565702"/>
            <a:ext cx="4562460" cy="161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MATERIALES PARA ESTUDIANTES</a:t>
            </a:r>
            <a:endParaRPr lang="es-AR" dirty="0"/>
          </a:p>
        </p:txBody>
      </p:sp>
      <p:pic>
        <p:nvPicPr>
          <p:cNvPr id="4" name="3 Marcador de contenido" descr="Tapa 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3429000" cy="48006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Imagen" descr="Hoja 11 F1.jpg"/>
          <p:cNvPicPr>
            <a:picLocks noChangeAspect="1"/>
          </p:cNvPicPr>
          <p:nvPr/>
        </p:nvPicPr>
        <p:blipFill>
          <a:blip r:embed="rId3" cstate="print"/>
          <a:srcRect l="6113" r="4228"/>
          <a:stretch>
            <a:fillRect/>
          </a:stretch>
        </p:blipFill>
        <p:spPr>
          <a:xfrm>
            <a:off x="5796136" y="2420888"/>
            <a:ext cx="3168352" cy="418147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Hoja 3 F1.jpg"/>
          <p:cNvPicPr>
            <a:picLocks noChangeAspect="1"/>
          </p:cNvPicPr>
          <p:nvPr/>
        </p:nvPicPr>
        <p:blipFill>
          <a:blip r:embed="rId4" cstate="print"/>
          <a:srcRect l="9862" t="5227" r="11246"/>
          <a:stretch>
            <a:fillRect/>
          </a:stretch>
        </p:blipFill>
        <p:spPr>
          <a:xfrm>
            <a:off x="1259632" y="2708920"/>
            <a:ext cx="2304256" cy="391685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MATERIALES PARA ESTUDIANTES</a:t>
            </a:r>
            <a:endParaRPr lang="es-AR" dirty="0"/>
          </a:p>
        </p:txBody>
      </p:sp>
      <p:pic>
        <p:nvPicPr>
          <p:cNvPr id="4" name="3 Marcador de contenido" descr="Hoja 1 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20" t="6770" r="8838"/>
          <a:stretch>
            <a:fillRect/>
          </a:stretch>
        </p:blipFill>
        <p:spPr>
          <a:xfrm>
            <a:off x="1403648" y="1196752"/>
            <a:ext cx="3240360" cy="5443278"/>
          </a:xfrm>
        </p:spPr>
      </p:pic>
      <p:pic>
        <p:nvPicPr>
          <p:cNvPr id="5" name="4 Imagen" descr="Hoja 8 F2.jpg"/>
          <p:cNvPicPr>
            <a:picLocks noChangeAspect="1"/>
          </p:cNvPicPr>
          <p:nvPr/>
        </p:nvPicPr>
        <p:blipFill>
          <a:blip r:embed="rId3" cstate="print"/>
          <a:srcRect l="9770" t="6363" r="6417"/>
          <a:stretch>
            <a:fillRect/>
          </a:stretch>
        </p:blipFill>
        <p:spPr>
          <a:xfrm>
            <a:off x="5076056" y="1140942"/>
            <a:ext cx="3600400" cy="571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LA OLIMPIADA EN LOS MEDIOS DE COMUNICACIÓN</a:t>
            </a:r>
            <a:endParaRPr lang="es-AR" dirty="0"/>
          </a:p>
        </p:txBody>
      </p:sp>
      <p:pic>
        <p:nvPicPr>
          <p:cNvPr id="4" name="3 Marcador de contenido" descr="En los med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7744301" cy="3822859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RECEPCIÓN MINISTERIAL</a:t>
            </a:r>
            <a:endParaRPr lang="es-AR" dirty="0"/>
          </a:p>
        </p:txBody>
      </p:sp>
      <p:pic>
        <p:nvPicPr>
          <p:cNvPr id="4" name="3 Marcador de contenido" descr="Noticia en la página del Gobier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9145" y="1447800"/>
            <a:ext cx="6011259" cy="4800600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¿CUÁLES SON SUS OBJETIVOS?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024824" cy="4800600"/>
          </a:xfrm>
        </p:spPr>
        <p:txBody>
          <a:bodyPr/>
          <a:lstStyle/>
          <a:p>
            <a:pPr algn="ctr"/>
            <a:endParaRPr lang="es-AR" dirty="0" smtClean="0"/>
          </a:p>
          <a:p>
            <a:pPr algn="just"/>
            <a:r>
              <a:rPr lang="es-AR" dirty="0" smtClean="0"/>
              <a:t>Promover en los estudiantes la construcción de conocimiento matemático, favoreciendo su razonamiento y la búsqueda de soluciones alternativas y novedosas.</a:t>
            </a:r>
            <a:endParaRPr lang="es-AR" dirty="0"/>
          </a:p>
        </p:txBody>
      </p:sp>
      <p:pic>
        <p:nvPicPr>
          <p:cNvPr id="5" name="4 Imagen" descr="Logo Ataca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509119"/>
            <a:ext cx="2362530" cy="209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RECEPCIÓN MINISTERIAL</a:t>
            </a:r>
            <a:endParaRPr lang="es-AR" dirty="0"/>
          </a:p>
        </p:txBody>
      </p:sp>
      <p:pic>
        <p:nvPicPr>
          <p:cNvPr id="4" name="3 Marcador de contenido" descr="Con Ministr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319"/>
          <a:stretch>
            <a:fillRect/>
          </a:stretch>
        </p:blipFill>
        <p:spPr>
          <a:xfrm>
            <a:off x="1043608" y="1196752"/>
            <a:ext cx="4104456" cy="341757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 descr="Con Ministr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120" y="3703320"/>
            <a:ext cx="4754880" cy="31546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¿QUÉ LES PEDIMOS A USTEDES?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algn="just"/>
            <a:r>
              <a:rPr lang="es-AR" dirty="0" smtClean="0"/>
              <a:t>Inviten a los directivos y docentes de sus zonas a participar de la Capacitación en Servicio “</a:t>
            </a:r>
            <a:r>
              <a:rPr lang="es-ES" b="1" i="1" dirty="0" smtClean="0"/>
              <a:t>Resolver problemas matemáticos: hacia la Olimpiada de Matemática </a:t>
            </a:r>
            <a:r>
              <a:rPr lang="es-ES" b="1" i="1" dirty="0" err="1" smtClean="0"/>
              <a:t>Atacalar</a:t>
            </a:r>
            <a:r>
              <a:rPr lang="es-ES" b="1" i="1" dirty="0" smtClean="0"/>
              <a:t>”</a:t>
            </a:r>
            <a:r>
              <a:rPr lang="es-ES" i="1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PUEDEN SOLICITAR ESTA PRESENTACIÓN DIGITAL…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endParaRPr lang="es-AR" dirty="0" smtClean="0"/>
          </a:p>
          <a:p>
            <a:pPr algn="ctr"/>
            <a:r>
              <a:rPr lang="es-AR" sz="4400" dirty="0" smtClean="0">
                <a:solidFill>
                  <a:srgbClr val="C00000"/>
                </a:solidFill>
              </a:rPr>
              <a:t>olimpiadamatecba@gmail.com</a:t>
            </a:r>
          </a:p>
          <a:p>
            <a:pPr algn="ctr"/>
            <a:endParaRPr lang="es-AR" sz="4400" dirty="0" smtClean="0">
              <a:solidFill>
                <a:srgbClr val="C00000"/>
              </a:solidFill>
            </a:endParaRPr>
          </a:p>
          <a:p>
            <a:pPr algn="ctr"/>
            <a:endParaRPr lang="es-AR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AR" sz="4400" dirty="0">
              <a:solidFill>
                <a:srgbClr val="C00000"/>
              </a:solidFill>
            </a:endParaRPr>
          </a:p>
        </p:txBody>
      </p:sp>
      <p:pic>
        <p:nvPicPr>
          <p:cNvPr id="4" name="3 Imagen" descr="Logo Atacal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293096"/>
            <a:ext cx="2362530" cy="2095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556792"/>
            <a:ext cx="70883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 GRACIAS </a:t>
            </a:r>
          </a:p>
          <a:p>
            <a:pPr algn="ctr"/>
            <a:endParaRPr lang="es-E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ASISTIR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¿CUÁLES SON SUS OBJETIVOS?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Favorecer el intercambio educativo entre estudiantes</a:t>
            </a:r>
          </a:p>
          <a:p>
            <a:pPr>
              <a:buNone/>
            </a:pPr>
            <a:r>
              <a:rPr lang="es-AR" dirty="0" smtClean="0"/>
              <a:t>   y profesores.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 algn="just"/>
            <a:r>
              <a:rPr lang="es-AR" dirty="0" smtClean="0"/>
              <a:t>Posibilitar que los estudiantes descubran y desarrollen sus propias capacidades matemáticas.</a:t>
            </a:r>
            <a:endParaRPr lang="es-AR" dirty="0"/>
          </a:p>
        </p:txBody>
      </p:sp>
      <p:pic>
        <p:nvPicPr>
          <p:cNvPr id="4" name="3 Imagen" descr="P107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3072384" cy="204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¿CÓMO SE ORGANIZA?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Por categorías:</a:t>
            </a:r>
          </a:p>
          <a:p>
            <a:pPr lvl="1"/>
            <a:r>
              <a:rPr lang="es-AR" dirty="0" smtClean="0"/>
              <a:t>La categoría A está destinada a niños que asisten al Segundo Ciclo de Educación Primaria. </a:t>
            </a:r>
          </a:p>
          <a:p>
            <a:pPr lvl="1">
              <a:buNone/>
            </a:pPr>
            <a:endParaRPr lang="es-AR" dirty="0" smtClean="0"/>
          </a:p>
          <a:p>
            <a:pPr lvl="1"/>
            <a:r>
              <a:rPr lang="es-AR" dirty="0" smtClean="0">
                <a:solidFill>
                  <a:srgbClr val="006600"/>
                </a:solidFill>
              </a:rPr>
              <a:t>En la categoría B participan los estudiantes del Ciclo Básico de la Educación Secundaria.</a:t>
            </a:r>
          </a:p>
          <a:p>
            <a:pPr lvl="1">
              <a:buNone/>
            </a:pPr>
            <a:endParaRPr lang="es-AR" dirty="0" smtClean="0"/>
          </a:p>
          <a:p>
            <a:pPr lvl="1"/>
            <a:r>
              <a:rPr lang="es-AR" dirty="0" smtClean="0">
                <a:solidFill>
                  <a:srgbClr val="006600"/>
                </a:solidFill>
              </a:rPr>
              <a:t>En la categoría C, los del Ciclo Orientado.</a:t>
            </a:r>
          </a:p>
          <a:p>
            <a:pPr lvl="1"/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¿CÓMO SE ORGANIZA?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b="1" dirty="0" smtClean="0"/>
              <a:t>Cada una de las categorías está dividida en tres niveles</a:t>
            </a:r>
            <a:r>
              <a:rPr lang="es-AR" dirty="0" smtClean="0"/>
              <a:t>, considerando cada uno de los años que integran los diferentes ciclos de la escolaridad mencionados anteriormente.</a:t>
            </a:r>
          </a:p>
          <a:p>
            <a:pPr algn="just">
              <a:buNone/>
            </a:pPr>
            <a:endParaRPr lang="es-AR" dirty="0" smtClean="0"/>
          </a:p>
          <a:p>
            <a:pPr algn="just"/>
            <a:r>
              <a:rPr lang="es-AR" b="1" dirty="0" smtClean="0"/>
              <a:t>Comprende cuatro instancias: escolar, zonal, provincial e internacional.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¿QUIÉNES PUEDEN PARTICIPAR?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pPr algn="just"/>
            <a:r>
              <a:rPr lang="es-AR" dirty="0" smtClean="0"/>
              <a:t>Los estudiantes </a:t>
            </a:r>
            <a:r>
              <a:rPr lang="es-AR" i="1" dirty="0" smtClean="0"/>
              <a:t>del Ciclo Básico y cuarto año de la Educación Secundaria</a:t>
            </a:r>
            <a:r>
              <a:rPr lang="es-AR" dirty="0" smtClean="0"/>
              <a:t> cuyos profesores realicen la capacitación “</a:t>
            </a:r>
            <a:r>
              <a:rPr lang="es-ES" b="1" i="1" dirty="0" smtClean="0"/>
              <a:t>Resolver problemas matemáticos: hacia la Olimpiada de Matemática </a:t>
            </a:r>
            <a:r>
              <a:rPr lang="es-ES" b="1" i="1" dirty="0" err="1" smtClean="0"/>
              <a:t>Atacalar</a:t>
            </a:r>
            <a:r>
              <a:rPr lang="es-ES" b="1" i="1" dirty="0" smtClean="0"/>
              <a:t>”</a:t>
            </a:r>
            <a:r>
              <a:rPr lang="es-ES" i="1" dirty="0" smtClean="0"/>
              <a:t>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¿POR QUÉ ES REQUISITO HACER EL CURSO DE CAPACITACIÓN?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sz="900" dirty="0" smtClean="0"/>
          </a:p>
          <a:p>
            <a:pPr algn="just"/>
            <a:r>
              <a:rPr lang="es-AR" dirty="0" smtClean="0"/>
              <a:t>Constituye un dispositivo de acompañamiento a los profesores en el trabajo con los estudiantes.</a:t>
            </a:r>
          </a:p>
          <a:p>
            <a:pPr algn="just"/>
            <a:endParaRPr lang="es-AR" sz="1000" dirty="0" smtClean="0"/>
          </a:p>
          <a:p>
            <a:pPr algn="just"/>
            <a:r>
              <a:rPr lang="es-AR" dirty="0" smtClean="0"/>
              <a:t>Se enmarca dentro del enfoque del Diseño Curricular Jurisdiccional.</a:t>
            </a:r>
          </a:p>
          <a:p>
            <a:pPr algn="just"/>
            <a:endParaRPr lang="es-AR" sz="900" dirty="0" smtClean="0"/>
          </a:p>
          <a:p>
            <a:pPr algn="just"/>
            <a:r>
              <a:rPr lang="es-AR" dirty="0" smtClean="0"/>
              <a:t>Orienta la implementación de los fascículos destinados a los estudiantes.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CERTAMEN ESCOLAR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AR" dirty="0" smtClean="0"/>
          </a:p>
          <a:p>
            <a:pPr algn="just"/>
            <a:r>
              <a:rPr lang="es-AR" dirty="0" smtClean="0"/>
              <a:t>Es un requisito indispensable para la incorporación de los estudiantes a esta Olimpiada. Cada profesor convoca a participar de él a </a:t>
            </a:r>
            <a:r>
              <a:rPr lang="es-AR" b="1" i="1" dirty="0" smtClean="0"/>
              <a:t>todos los estudiantes</a:t>
            </a:r>
            <a:r>
              <a:rPr lang="es-AR" b="1" dirty="0" smtClean="0"/>
              <a:t> </a:t>
            </a:r>
            <a:r>
              <a:rPr lang="es-AR" dirty="0" smtClean="0"/>
              <a:t>de los cursos a su cargo.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1">
      <a:dk1>
        <a:srgbClr val="410082"/>
      </a:dk1>
      <a:lt1>
        <a:sysClr val="window" lastClr="FFFFFF"/>
      </a:lt1>
      <a:dk2>
        <a:srgbClr val="8D1BFF"/>
      </a:dk2>
      <a:lt2>
        <a:srgbClr val="B367FF"/>
      </a:lt2>
      <a:accent1>
        <a:srgbClr val="932968"/>
      </a:accent1>
      <a:accent2>
        <a:srgbClr val="E29AC5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697</TotalTime>
  <Words>1009</Words>
  <Application>Microsoft Office PowerPoint</Application>
  <PresentationFormat>Presentación en pantalla (4:3)</PresentationFormat>
  <Paragraphs>135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Solsticio</vt:lpstr>
      <vt:lpstr>OLIMPIADA INTERNACIONAL DE MATEMÁTICA ATACALAR CHILE-ARGENTINA</vt:lpstr>
      <vt:lpstr>¿CUÁLES SON LOS INICIOS?</vt:lpstr>
      <vt:lpstr>¿CUÁLES SON SUS OBJETIVOS?</vt:lpstr>
      <vt:lpstr>¿CUÁLES SON SUS OBJETIVOS?</vt:lpstr>
      <vt:lpstr>¿CÓMO SE ORGANIZA?</vt:lpstr>
      <vt:lpstr>¿CÓMO SE ORGANIZA?</vt:lpstr>
      <vt:lpstr>¿QUIÉNES PUEDEN PARTICIPAR?</vt:lpstr>
      <vt:lpstr>¿POR QUÉ ES REQUISITO HACER EL CURSO DE CAPACITACIÓN?</vt:lpstr>
      <vt:lpstr>CERTAMEN ESCOLAR</vt:lpstr>
      <vt:lpstr>CERTAMEN ESCOLAR</vt:lpstr>
      <vt:lpstr>CERTAMEN ZONAL</vt:lpstr>
      <vt:lpstr>CERTAMEN PROVINCIAL</vt:lpstr>
      <vt:lpstr>CERTAMEN ZONAL Y PROVINCIAL</vt:lpstr>
      <vt:lpstr> CERTAMEN INTERNACIONAL</vt:lpstr>
      <vt:lpstr> CERTAMEN INTERNACIONAL</vt:lpstr>
      <vt:lpstr>¿QUÉ CARACTERÍSTICAS TIENE CADA CERTAMEN?</vt:lpstr>
      <vt:lpstr>¿QUÉ CARACTERÍSTICAS TIENE CADA CERTAMEN?</vt:lpstr>
      <vt:lpstr>¿QUÉ CARACTERÍSTICAS TIENE CADA CERTAMEN?</vt:lpstr>
      <vt:lpstr>¿CÓMO SE ORGANIZA EL ACOMPAÑAMIENTO?</vt:lpstr>
      <vt:lpstr>CURSO DE CAPACITACIÓN</vt:lpstr>
      <vt:lpstr>CURSO DE CAPACITACIÓN</vt:lpstr>
      <vt:lpstr>CURSO DE CAPACITACIÓN</vt:lpstr>
      <vt:lpstr>CURSO DE CAPACITACIÓN</vt:lpstr>
      <vt:lpstr>MATERIALES PARA PROFESORES</vt:lpstr>
      <vt:lpstr>MATERIALES PARA PROFESORES</vt:lpstr>
      <vt:lpstr>MATERIALES PARA ESTUDIANTES</vt:lpstr>
      <vt:lpstr>MATERIALES PARA ESTUDIANTES</vt:lpstr>
      <vt:lpstr>LA OLIMPIADA EN LOS MEDIOS DE COMUNICACIÓN</vt:lpstr>
      <vt:lpstr>RECEPCIÓN MINISTERIAL</vt:lpstr>
      <vt:lpstr>RECEPCIÓN MINISTERIAL</vt:lpstr>
      <vt:lpstr>¿QUÉ LES PEDIMOS A USTEDES?</vt:lpstr>
      <vt:lpstr>PUEDEN SOLICITAR ESTA PRESENTACIÓN DIGITAL…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OLIMPIADA INTERNACIONAL DE MATEMÁTICA ATACALAR CHILE-ARGENTINA</dc:title>
  <dc:creator>Laura</dc:creator>
  <cp:lastModifiedBy>Laura</cp:lastModifiedBy>
  <cp:revision>53</cp:revision>
  <dcterms:created xsi:type="dcterms:W3CDTF">2015-04-08T00:07:55Z</dcterms:created>
  <dcterms:modified xsi:type="dcterms:W3CDTF">2015-04-10T12:45:21Z</dcterms:modified>
</cp:coreProperties>
</file>