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7" r:id="rId1"/>
    <p:sldMasterId id="2147484257" r:id="rId2"/>
  </p:sldMasterIdLst>
  <p:notesMasterIdLst>
    <p:notesMasterId r:id="rId12"/>
  </p:notesMasterIdLst>
  <p:sldIdLst>
    <p:sldId id="261" r:id="rId3"/>
    <p:sldId id="278" r:id="rId4"/>
    <p:sldId id="267" r:id="rId5"/>
    <p:sldId id="262" r:id="rId6"/>
    <p:sldId id="263" r:id="rId7"/>
    <p:sldId id="264" r:id="rId8"/>
    <p:sldId id="266" r:id="rId9"/>
    <p:sldId id="275" r:id="rId10"/>
    <p:sldId id="276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7AC2C8"/>
    <a:srgbClr val="BBE0E3"/>
    <a:srgbClr val="E4F3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97865" autoAdjust="0"/>
  </p:normalViewPr>
  <p:slideViewPr>
    <p:cSldViewPr>
      <p:cViewPr>
        <p:scale>
          <a:sx n="80" d="100"/>
          <a:sy n="80" d="100"/>
        </p:scale>
        <p:origin x="-852" y="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43624E2-4642-44D4-BF8E-D5225053A950}" type="datetimeFigureOut">
              <a:rPr lang="es-AR"/>
              <a:pPr>
                <a:defRPr/>
              </a:pPr>
              <a:t>05/06/2016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AR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AR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A98F026-BA71-4B4A-898B-4F2A59DEE31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829868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A5968-6CEE-4A5D-8365-31006D87394B}" type="datetimeFigureOut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05/06/2016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E905C-D14A-47E5-9D0D-35FCCF804632}" type="slidenum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6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C5221-2927-4609-85BE-F47D9E52C596}" type="datetimeFigureOut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05/06/2016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EB9E9-EE71-4B56-A08F-CC9296D586E5}" type="slidenum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520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A0B7F-D87B-4617-BD11-D3359A323557}" type="datetimeFigureOut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05/06/2016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662E7-B563-4F11-B17A-BF4BED3BD71D}" type="slidenum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127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EB050-860D-414B-BBCB-0997347E0791}" type="datetimeFigureOut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05/06/2016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E7AAD-C1F1-4740-9AF0-6CF6990252EC}" type="slidenum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3744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E6707-748D-445D-A747-5FDAC8F8671F}" type="datetimeFigureOut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05/06/2016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0849A-E3EA-4B2F-9AA6-65FF5068146D}" type="slidenum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823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98CA3-1026-4030-83AD-F71182EFE524}" type="datetimeFigureOut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05/06/2016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211CD-81B9-4F5C-8A05-510F8BD9BC74}" type="slidenum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585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596E0-1DAA-4B44-A9DD-54FB3D173B69}" type="datetimeFigureOut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05/06/2016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CCBAD-62CA-443D-9BD6-64B16BD189A0}" type="slidenum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149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3BDC2-A940-4AFF-B2C7-083E4834D59E}" type="datetimeFigureOut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05/06/2016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72B33-30E9-4B4E-97F9-F01258E7498F}" type="slidenum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089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320B5-1DFA-4DC2-8642-EADED227405A}" type="datetimeFigureOut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05/06/2016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C75A-0205-4B13-97A1-49BE820DBD94}" type="slidenum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1818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49E19-16EF-4952-B220-39F2E61B781B}" type="datetimeFigureOut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05/06/2016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D6F6B-101C-4B89-A051-619AC7AD59DC}" type="slidenum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8448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3C606-26B6-40AC-BA10-C03A78EA1F8C}" type="datetimeFigureOut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05/06/2016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5E5F4-087E-4E33-90C5-0D21F64EBE60}" type="slidenum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533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32CAE-337D-4DB3-BF20-C131E35AF214}" type="datetimeFigureOut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05/06/2016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50155-737A-4740-A9B1-5E67EE8C8B12}" type="slidenum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4617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C42B4C-F897-48AE-8836-F279DC5F62F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AB05E2-062B-4533-A965-0187842E6843}" type="datetimeFigureOut">
              <a:rPr lang="es-AR" smtClean="0"/>
              <a:pPr>
                <a:defRPr/>
              </a:pPr>
              <a:t>05/06/2016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12D11-7FCD-4991-A355-149DDEB93617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935992-2E6F-4D22-A4CD-2D7513F8C1D0}" type="datetimeFigureOut">
              <a:rPr lang="es-AR" smtClean="0"/>
              <a:pPr>
                <a:defRPr/>
              </a:pPr>
              <a:t>05/06/2016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0183AA-B056-4273-96A9-5DF8E3046393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55417E-E40D-4E6B-B9A1-0CBFDA070AA6}" type="datetimeFigureOut">
              <a:rPr lang="es-AR" smtClean="0"/>
              <a:pPr>
                <a:defRPr/>
              </a:pPr>
              <a:t>05/06/2016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58C426-8C73-4C43-9E0D-2403BA0510C5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C269FA-6827-4C9E-97FB-277C4824942F}" type="datetimeFigureOut">
              <a:rPr lang="es-AR" smtClean="0"/>
              <a:pPr>
                <a:defRPr/>
              </a:pPr>
              <a:t>05/06/2016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40118B-A330-4132-B5E3-EDDFF23E9991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86E52E-148E-4343-9C18-C281790FDCE5}" type="datetimeFigureOut">
              <a:rPr lang="es-AR" smtClean="0"/>
              <a:pPr>
                <a:defRPr/>
              </a:pPr>
              <a:t>05/06/2016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2F58AD-865D-4446-8AD4-12F9869E2C53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7DDB96-03E2-4854-8641-362FB09DABA3}" type="datetimeFigureOut">
              <a:rPr lang="es-AR" smtClean="0"/>
              <a:pPr>
                <a:defRPr/>
              </a:pPr>
              <a:t>05/06/2016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B6976-0803-4BF0-99E6-56F3E390A857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BAD26-7DEF-4BA1-9285-54E869467C6C}" type="datetimeFigureOut">
              <a:rPr lang="es-AR" smtClean="0"/>
              <a:pPr>
                <a:defRPr/>
              </a:pPr>
              <a:t>05/06/2016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82EA2D-BBF1-4E55-A10D-4B092C788768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FEDD14-0DC6-4C81-94FC-4F937A9B3106}" type="datetimeFigureOut">
              <a:rPr lang="es-AR" smtClean="0"/>
              <a:pPr>
                <a:defRPr/>
              </a:pPr>
              <a:t>05/06/2016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B68AA-9346-4488-9440-B0F2FC3296E4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E13696-A008-4BA1-9188-8F5D04193EB0}" type="datetimeFigureOut">
              <a:rPr lang="es-AR" smtClean="0"/>
              <a:pPr>
                <a:defRPr/>
              </a:pPr>
              <a:t>05/06/2016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3F6C2A-881A-4901-9B39-C38FD0AC7166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2C140-782A-4772-A33A-6E0F2DB1C5D5}" type="datetimeFigureOut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05/06/2016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43F39-D995-44E1-BDBA-34D3D340D41D}" type="slidenum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7080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C39351-7206-493C-B9D8-97F20E393F22}" type="datetimeFigureOut">
              <a:rPr lang="es-AR" smtClean="0"/>
              <a:pPr>
                <a:defRPr/>
              </a:pPr>
              <a:t>05/06/2016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244E1-C478-4B27-A407-E2C74BBB24AC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9EC8F-4184-4A3F-8928-D44B92663FE5}" type="datetimeFigureOut">
              <a:rPr lang="es-AR"/>
              <a:pPr>
                <a:defRPr/>
              </a:pPr>
              <a:t>05/06/2016</a:t>
            </a:fld>
            <a:endParaRPr lang="es-AR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EAC4E-2E79-49C2-BCED-9275D9CB935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57696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1C75B-8042-4C5C-B3B5-412B5F6A712E}" type="datetimeFigureOut">
              <a:rPr lang="es-AR"/>
              <a:pPr>
                <a:defRPr/>
              </a:pPr>
              <a:t>05/06/2016</a:t>
            </a:fld>
            <a:endParaRPr lang="es-AR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BE478-EE47-4066-89C0-83347758AB5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3034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5CE98-0FEB-421B-BE98-B40F56E4F6C4}" type="datetimeFigureOut">
              <a:rPr lang="es-AR"/>
              <a:pPr>
                <a:defRPr/>
              </a:pPr>
              <a:t>05/06/2016</a:t>
            </a:fld>
            <a:endParaRPr lang="es-AR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247D6-270B-416D-95DA-0278C8CB049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07134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74202-F637-45BF-9933-A75108B23BC1}" type="datetimeFigureOut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05/06/2016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FF1F0-E6B1-42A8-B8F0-8188268B3739}" type="slidenum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749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F636D-3AAD-4ECE-9AC8-457672CE55E2}" type="datetimeFigureOut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05/06/2016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21EDF-E647-4617-949F-2DCACB0F527D}" type="slidenum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27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9FADC-09F4-4354-9538-D57FC431BB59}" type="datetimeFigureOut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05/06/2016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4309A-72C6-49EA-BDA3-36C2A0ACB84D}" type="slidenum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922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F870D-D3F9-42AA-8BF7-233E0EC8AF60}" type="datetimeFigureOut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05/06/2016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90322-4D03-4BFE-84E3-D7EDD8148826}" type="slidenum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59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6B192-319E-4CF0-A574-7DEF6123A380}" type="datetimeFigureOut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05/06/2016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B57BC-F4AC-4B66-A972-07040AC9AB3F}" type="slidenum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918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DFB15-066D-40E3-8D09-9A7E59062EC9}" type="datetimeFigureOut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05/06/2016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09512-84D7-45B8-BB30-B583CA8D9507}" type="slidenum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812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título del patrón</a:t>
            </a:r>
            <a:endParaRPr lang="es-AR" alt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texto del patrón</a:t>
            </a:r>
          </a:p>
          <a:p>
            <a:pPr lvl="1"/>
            <a:r>
              <a:rPr lang="es-ES" altLang="es-AR" smtClean="0"/>
              <a:t>Segundo nivel</a:t>
            </a:r>
          </a:p>
          <a:p>
            <a:pPr lvl="2"/>
            <a:r>
              <a:rPr lang="es-ES" altLang="es-AR" smtClean="0"/>
              <a:t>Tercer nivel</a:t>
            </a:r>
          </a:p>
          <a:p>
            <a:pPr lvl="3"/>
            <a:r>
              <a:rPr lang="es-ES" altLang="es-AR" smtClean="0"/>
              <a:t>Cuarto nivel</a:t>
            </a:r>
          </a:p>
          <a:p>
            <a:pPr lvl="4"/>
            <a:r>
              <a:rPr lang="es-ES" altLang="es-AR" smtClean="0"/>
              <a:t>Quinto nivel</a:t>
            </a:r>
            <a:endParaRPr lang="es-AR" alt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1CCB74B-843B-4868-96F2-F69D4FB5CC3B}" type="datetimeFigureOut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05/06/2016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9C33BEF-039B-4F57-BB78-97AA5D3C2AA8}" type="slidenum">
              <a:rPr lang="es-A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A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Picture 5" descr="logo buena gente"/>
          <p:cNvPicPr>
            <a:picLocks noChangeAspect="1" noChangeArrowheads="1"/>
          </p:cNvPicPr>
          <p:nvPr userDrawn="1"/>
        </p:nvPicPr>
        <p:blipFill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138" y="-26988"/>
            <a:ext cx="1404937" cy="606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6535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8" r:id="rId1"/>
    <p:sldLayoutId id="2147484239" r:id="rId2"/>
    <p:sldLayoutId id="2147484240" r:id="rId3"/>
    <p:sldLayoutId id="2147484241" r:id="rId4"/>
    <p:sldLayoutId id="2147484242" r:id="rId5"/>
    <p:sldLayoutId id="2147484243" r:id="rId6"/>
    <p:sldLayoutId id="2147484244" r:id="rId7"/>
    <p:sldLayoutId id="2147484245" r:id="rId8"/>
    <p:sldLayoutId id="2147484246" r:id="rId9"/>
    <p:sldLayoutId id="2147484247" r:id="rId10"/>
    <p:sldLayoutId id="2147484248" r:id="rId11"/>
    <p:sldLayoutId id="2147484249" r:id="rId12"/>
    <p:sldLayoutId id="2147484250" r:id="rId13"/>
    <p:sldLayoutId id="2147484251" r:id="rId14"/>
    <p:sldLayoutId id="2147484252" r:id="rId15"/>
    <p:sldLayoutId id="2147484253" r:id="rId16"/>
    <p:sldLayoutId id="2147484254" r:id="rId17"/>
    <p:sldLayoutId id="2147484255" r:id="rId18"/>
    <p:sldLayoutId id="2147484256" r:id="rId1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9580D1A7-AD1D-4792-A458-6C9D0CDD8D6C}" type="datetimeFigureOut">
              <a:rPr lang="es-AR" smtClean="0"/>
              <a:pPr>
                <a:defRPr/>
              </a:pPr>
              <a:t>05/06/2016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6096F7BA-8FFA-4848-8F87-EBBC854921D3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5" descr="logo buena gente"/>
          <p:cNvPicPr>
            <a:picLocks noChangeAspect="1" noChangeArrowheads="1"/>
          </p:cNvPicPr>
          <p:nvPr userDrawn="1"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138" y="-26988"/>
            <a:ext cx="1404937" cy="606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58" r:id="rId1"/>
    <p:sldLayoutId id="2147484259" r:id="rId2"/>
    <p:sldLayoutId id="2147484260" r:id="rId3"/>
    <p:sldLayoutId id="2147484261" r:id="rId4"/>
    <p:sldLayoutId id="2147484262" r:id="rId5"/>
    <p:sldLayoutId id="2147484263" r:id="rId6"/>
    <p:sldLayoutId id="2147484264" r:id="rId7"/>
    <p:sldLayoutId id="2147484265" r:id="rId8"/>
    <p:sldLayoutId id="2147484266" r:id="rId9"/>
    <p:sldLayoutId id="2147484267" r:id="rId10"/>
    <p:sldLayoutId id="2147484268" r:id="rId11"/>
    <p:sldLayoutId id="2147483893" r:id="rId12"/>
    <p:sldLayoutId id="2147483894" r:id="rId13"/>
    <p:sldLayoutId id="2147483895" r:id="rId14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ctrTitle"/>
          </p:nvPr>
        </p:nvSpPr>
        <p:spPr>
          <a:xfrm>
            <a:off x="1259632" y="2708920"/>
            <a:ext cx="6985272" cy="1470025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  <a:defRPr/>
            </a:pPr>
            <a:r>
              <a:rPr lang="es-ES" altLang="es-AR" sz="3600" b="1" dirty="0">
                <a:solidFill>
                  <a:srgbClr val="CC3399"/>
                </a:solidFill>
                <a:latin typeface="Elephant" panose="02020904090505020303" pitchFamily="18" charset="0"/>
                <a:ea typeface="+mn-ea"/>
                <a:cs typeface="Arial" charset="0"/>
              </a:rPr>
              <a:t>Política Educativa Provincia de Córdoba</a:t>
            </a:r>
          </a:p>
        </p:txBody>
      </p:sp>
      <p:pic>
        <p:nvPicPr>
          <p:cNvPr id="4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676456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141243"/>
            <a:ext cx="8229600" cy="344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676456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7487816" y="147627"/>
            <a:ext cx="1656184" cy="3600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92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>
          <a:xfrm>
            <a:off x="28065" y="11266"/>
            <a:ext cx="5040560" cy="70643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altLang="es-AR" sz="18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Objetivos Específicos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764704"/>
            <a:ext cx="8856663" cy="5904656"/>
          </a:xfrm>
        </p:spPr>
        <p:txBody>
          <a:bodyPr>
            <a:normAutofit fontScale="85000" lnSpcReduction="10000"/>
          </a:bodyPr>
          <a:lstStyle/>
          <a:p>
            <a:pPr marL="0" indent="0" algn="just" fontAlgn="auto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s-ES" sz="1500" b="1" dirty="0" smtClean="0">
                <a:solidFill>
                  <a:srgbClr val="0066FF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s-ES" sz="1700" b="1" dirty="0" smtClean="0">
                <a:solidFill>
                  <a:srgbClr val="0066FF"/>
                </a:solidFill>
                <a:latin typeface="Calibri" pitchFamily="34" charset="0"/>
                <a:cs typeface="Times New Roman" pitchFamily="18" charset="0"/>
              </a:rPr>
              <a:t>Intensificar </a:t>
            </a:r>
            <a:r>
              <a:rPr lang="es-ES" sz="17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las condiciones educativas -con especial énfasis en los sectores sociales más vulnerables- para que, durante todo el trayecto de la educación obligatoria, los estudiantes accedan al sistema educativo formal, permanezcan y progresen en él y egresen con los aprendizajes y capacidades necesarios para desenvolverse como ciudadanos plenos. </a:t>
            </a:r>
            <a:endParaRPr lang="es-ES" sz="17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s-ES" sz="1700" b="1" dirty="0" smtClean="0">
                <a:solidFill>
                  <a:srgbClr val="0066FF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s-ES" sz="1700" b="1" dirty="0">
                <a:solidFill>
                  <a:srgbClr val="0066FF"/>
                </a:solidFill>
                <a:latin typeface="Calibri" pitchFamily="34" charset="0"/>
                <a:cs typeface="Times New Roman" pitchFamily="18" charset="0"/>
              </a:rPr>
              <a:t>Impulsar</a:t>
            </a:r>
            <a:r>
              <a:rPr lang="es-ES" sz="1700" b="1" dirty="0" smtClean="0">
                <a:solidFill>
                  <a:srgbClr val="0066FF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s-ES" sz="17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transformaciones institucionales y pedagógicas para la ampliación progresiva de las oportunidades educativas, involucrando corresponsablemente a las familias y la sociedad.</a:t>
            </a:r>
            <a:endParaRPr lang="es-ES" sz="17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s-ES" sz="1700" b="1" dirty="0" smtClean="0">
                <a:solidFill>
                  <a:srgbClr val="0066FF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s-ES" sz="1700" b="1" dirty="0">
                <a:solidFill>
                  <a:srgbClr val="0066FF"/>
                </a:solidFill>
                <a:latin typeface="Calibri" pitchFamily="34" charset="0"/>
                <a:cs typeface="Times New Roman" pitchFamily="18" charset="0"/>
              </a:rPr>
              <a:t>Profundizar </a:t>
            </a:r>
            <a:r>
              <a:rPr lang="es-ES" sz="17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el proceso de renovación pedagógica en la formación inicial de los docentes de todos los niveles.</a:t>
            </a:r>
            <a:endParaRPr lang="es-ES" sz="17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s-ES" sz="1700" b="1" dirty="0" smtClean="0">
                <a:solidFill>
                  <a:srgbClr val="0066FF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s-ES" sz="1700" b="1" dirty="0">
                <a:solidFill>
                  <a:srgbClr val="0066FF"/>
                </a:solidFill>
                <a:latin typeface="Calibri" pitchFamily="34" charset="0"/>
                <a:cs typeface="Times New Roman" pitchFamily="18" charset="0"/>
              </a:rPr>
              <a:t>Involucrar</a:t>
            </a:r>
            <a:r>
              <a:rPr lang="es-ES" sz="1700" b="1" dirty="0" smtClean="0">
                <a:solidFill>
                  <a:srgbClr val="0066FF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s-ES" sz="17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activamente a los profesores en su proyecto de formación permanente e incentivar su participación y compromiso profesional y ético.</a:t>
            </a:r>
            <a:endParaRPr lang="es-ES" sz="17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s-ES" sz="1700" b="1" dirty="0" smtClean="0">
                <a:solidFill>
                  <a:srgbClr val="0066FF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s-ES" sz="1700" b="1" dirty="0">
                <a:solidFill>
                  <a:srgbClr val="0066FF"/>
                </a:solidFill>
                <a:latin typeface="Calibri" pitchFamily="34" charset="0"/>
                <a:cs typeface="Times New Roman" pitchFamily="18" charset="0"/>
              </a:rPr>
              <a:t>Propiciar </a:t>
            </a:r>
            <a:r>
              <a:rPr lang="es-ES" sz="17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-en las instituciones de todos los niveles y modalidades- la revisión y apropiación en contexto de los diseños curriculares, con énfasis en el desarrollo de capacidades (escribir, leer y comprender, resolver problemas, pensar críticamente, crear y trabajar con otros para comprender el mundo), la profundización de los saberes de la lengua, las matemáticas, las ciencias, las artes y la educación física, la integración de por lo menos una lengua extranjera y el uso educativo de las Tecnologías de la Información y la Comunicación (TIC).</a:t>
            </a:r>
            <a:endParaRPr lang="es-ES" sz="17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s-ES" sz="1700" b="1" dirty="0">
                <a:solidFill>
                  <a:srgbClr val="0066FF"/>
                </a:solidFill>
                <a:latin typeface="Calibri" pitchFamily="34" charset="0"/>
                <a:cs typeface="Times New Roman" pitchFamily="18" charset="0"/>
              </a:rPr>
              <a:t>Promover </a:t>
            </a:r>
            <a:r>
              <a:rPr lang="es-ES" sz="17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la enseñanza, el aprendizaje y la práctica de derechos, deberes y valores humanos universales como constitutivos de la cultura escolar, la formación para la práctica social y el desarrollo de una ciudadanía plena.</a:t>
            </a:r>
            <a:endParaRPr lang="es-ES" sz="17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s-ES" sz="1700" b="1" dirty="0">
                <a:solidFill>
                  <a:srgbClr val="0066FF"/>
                </a:solidFill>
                <a:latin typeface="Calibri" pitchFamily="34" charset="0"/>
                <a:cs typeface="Times New Roman" pitchFamily="18" charset="0"/>
              </a:rPr>
              <a:t>Adecuar y </a:t>
            </a:r>
            <a:r>
              <a:rPr lang="es-ES" sz="1700" b="1" dirty="0" err="1">
                <a:solidFill>
                  <a:srgbClr val="0066FF"/>
                </a:solidFill>
                <a:latin typeface="Calibri" pitchFamily="34" charset="0"/>
                <a:cs typeface="Times New Roman" pitchFamily="18" charset="0"/>
              </a:rPr>
              <a:t>resignificar</a:t>
            </a:r>
            <a:r>
              <a:rPr lang="es-ES" sz="1700" b="1" dirty="0">
                <a:solidFill>
                  <a:srgbClr val="0066FF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s-ES" sz="17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los sistemas de evaluación de manera tal que sea posible valorar el funcionamiento del sistema educativo y los resultados de aprendizajes de los estudiantes, en vistas a optimizar los procesos de toma de decisiones para la mejora educativa.</a:t>
            </a:r>
            <a:endParaRPr lang="es-ES" sz="17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s-ES" sz="1700" b="1" dirty="0">
                <a:solidFill>
                  <a:srgbClr val="0066FF"/>
                </a:solidFill>
                <a:latin typeface="Calibri" pitchFamily="34" charset="0"/>
                <a:cs typeface="Times New Roman" pitchFamily="18" charset="0"/>
              </a:rPr>
              <a:t>Profundizar</a:t>
            </a:r>
            <a:r>
              <a:rPr lang="es-ES" sz="17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la instalación de una cultura evaluativa en las instituciones educativas, de todos los niveles y modalidades, de los procesos de enseñanzas y aprendizajes que acontecen en las mismas, como insumo imprescindible para la elaboración de los planes de mejora.</a:t>
            </a:r>
            <a:endParaRPr lang="es-ES" sz="17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s-ES" sz="1700" b="1" dirty="0">
                <a:solidFill>
                  <a:srgbClr val="0066FF"/>
                </a:solidFill>
                <a:latin typeface="Calibri" pitchFamily="34" charset="0"/>
                <a:cs typeface="Times New Roman" pitchFamily="18" charset="0"/>
              </a:rPr>
              <a:t>Optimiza</a:t>
            </a:r>
            <a:r>
              <a:rPr lang="es-ES" sz="17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r</a:t>
            </a:r>
            <a:r>
              <a:rPr lang="es-ES" sz="17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los sistemas administrativos para mantener una estructura ágil y flexible, centrada en la escuela.</a:t>
            </a:r>
            <a:endParaRPr lang="es-ES" sz="17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endParaRPr lang="es-ES" dirty="0">
              <a:solidFill>
                <a:srgbClr val="000000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836712"/>
            <a:ext cx="5400600" cy="7048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s-ES" sz="2000" u="sng" dirty="0">
                <a:solidFill>
                  <a:srgbClr val="0070C0"/>
                </a:solidFill>
                <a:latin typeface="Arial Black" panose="020B0A04020102020204" pitchFamily="34" charset="0"/>
              </a:rPr>
              <a:t>EDUCACIÓN</a:t>
            </a:r>
            <a:r>
              <a:rPr lang="es-E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 Inicial y Modalidades</a:t>
            </a:r>
            <a:br>
              <a:rPr lang="es-ES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endParaRPr lang="es-ES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075" name="2 Marcador de contenido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328592"/>
          </a:xfrm>
        </p:spPr>
        <p:txBody>
          <a:bodyPr>
            <a:normAutofit fontScale="92500" lnSpcReduction="10000"/>
          </a:bodyPr>
          <a:lstStyle/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1800" dirty="0">
                <a:solidFill>
                  <a:schemeClr val="tx1"/>
                </a:solidFill>
                <a:ea typeface="Times New Roman"/>
                <a:cs typeface="Times New Roman"/>
              </a:rPr>
              <a:t>Salas de 3 y 4 años.</a:t>
            </a:r>
            <a:endParaRPr lang="es-ES" sz="18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1800" dirty="0">
                <a:solidFill>
                  <a:schemeClr val="tx1"/>
                </a:solidFill>
                <a:ea typeface="Times New Roman"/>
                <a:cs typeface="Times New Roman"/>
              </a:rPr>
              <a:t>Fortalecer el trabajo pedagógico en contextos rurales.</a:t>
            </a:r>
            <a:endParaRPr lang="es-ES" sz="18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1800" dirty="0">
                <a:solidFill>
                  <a:schemeClr val="tx1"/>
                </a:solidFill>
                <a:ea typeface="Times New Roman"/>
                <a:cs typeface="Times New Roman"/>
              </a:rPr>
              <a:t>Más tiempo en el Jardín.</a:t>
            </a:r>
            <a:endParaRPr lang="es-ES" sz="18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1800" dirty="0">
                <a:solidFill>
                  <a:schemeClr val="tx1"/>
                </a:solidFill>
                <a:ea typeface="Times New Roman"/>
                <a:cs typeface="Times New Roman"/>
              </a:rPr>
              <a:t>Diseño y desarrollo curricular.</a:t>
            </a:r>
            <a:endParaRPr lang="es-ES" sz="18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1800" dirty="0">
                <a:solidFill>
                  <a:schemeClr val="tx1"/>
                </a:solidFill>
                <a:ea typeface="Times New Roman"/>
                <a:cs typeface="Times New Roman"/>
              </a:rPr>
              <a:t>Adquisición y desarrollo de capacidades.</a:t>
            </a:r>
            <a:endParaRPr lang="es-ES" sz="18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1800" dirty="0">
                <a:solidFill>
                  <a:schemeClr val="tx1"/>
                </a:solidFill>
                <a:ea typeface="Times New Roman"/>
                <a:cs typeface="Times New Roman"/>
              </a:rPr>
              <a:t>Integración de  personas con necesidades educativas derivadas de la  discapacidad.</a:t>
            </a:r>
            <a:endParaRPr lang="es-ES" sz="18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1800" dirty="0">
                <a:solidFill>
                  <a:schemeClr val="tx1"/>
                </a:solidFill>
                <a:ea typeface="Times New Roman"/>
                <a:cs typeface="Times New Roman"/>
              </a:rPr>
              <a:t>Oficio de estudiante.</a:t>
            </a:r>
            <a:endParaRPr lang="es-ES" sz="18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1800" dirty="0" smtClean="0">
                <a:solidFill>
                  <a:schemeClr val="tx1"/>
                </a:solidFill>
                <a:ea typeface="Times New Roman"/>
                <a:cs typeface="Times New Roman"/>
              </a:rPr>
              <a:t>Acuerdos </a:t>
            </a:r>
            <a:r>
              <a:rPr lang="es-ES" sz="1800" dirty="0">
                <a:solidFill>
                  <a:schemeClr val="tx1"/>
                </a:solidFill>
                <a:ea typeface="Times New Roman"/>
                <a:cs typeface="Times New Roman"/>
              </a:rPr>
              <a:t>Escolares de Convivencia.</a:t>
            </a:r>
            <a:endParaRPr lang="es-ES" sz="18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1800" dirty="0">
                <a:solidFill>
                  <a:schemeClr val="tx1"/>
                </a:solidFill>
                <a:ea typeface="Times New Roman"/>
                <a:cs typeface="Times New Roman"/>
              </a:rPr>
              <a:t>Tránsito entre Ciclos y Niveles.</a:t>
            </a:r>
            <a:endParaRPr lang="es-ES" sz="18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1800" dirty="0">
                <a:solidFill>
                  <a:schemeClr val="tx1"/>
                </a:solidFill>
                <a:ea typeface="Times New Roman"/>
                <a:cs typeface="Times New Roman"/>
              </a:rPr>
              <a:t>Acompañamiento Institucional.</a:t>
            </a:r>
            <a:endParaRPr lang="es-ES" sz="18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1800" dirty="0">
                <a:solidFill>
                  <a:schemeClr val="tx1"/>
                </a:solidFill>
                <a:ea typeface="Times New Roman"/>
                <a:cs typeface="Times New Roman"/>
              </a:rPr>
              <a:t>Formación docente permanente.</a:t>
            </a:r>
            <a:endParaRPr lang="es-ES" sz="18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ES" sz="1800" dirty="0">
                <a:solidFill>
                  <a:schemeClr val="tx1"/>
                </a:solidFill>
                <a:ea typeface="Times New Roman"/>
                <a:cs typeface="Arial"/>
              </a:rPr>
              <a:t>Vínculos entre escuela, familias y comunidad.</a:t>
            </a:r>
            <a:endParaRPr lang="es-ES" sz="1800" dirty="0">
              <a:solidFill>
                <a:schemeClr val="tx1"/>
              </a:solidFill>
              <a:latin typeface="Verdana"/>
              <a:ea typeface="Times New Roman"/>
              <a:cs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AR" sz="1800" dirty="0">
                <a:solidFill>
                  <a:schemeClr val="tx1"/>
                </a:solidFill>
                <a:ea typeface="Times New Roman"/>
                <a:cs typeface="Times New Roman"/>
              </a:rPr>
              <a:t>Autoevaluación institucional.</a:t>
            </a:r>
            <a:endParaRPr lang="es-ES" sz="18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ES" sz="1800" dirty="0">
                <a:solidFill>
                  <a:schemeClr val="tx1"/>
                </a:solidFill>
                <a:ea typeface="Times New Roman"/>
                <a:cs typeface="Arial"/>
              </a:rPr>
              <a:t>Uso de las Tecnologías de la Información y la Comunicación.</a:t>
            </a:r>
            <a:endParaRPr lang="es-ES" sz="1800" dirty="0">
              <a:solidFill>
                <a:schemeClr val="tx1"/>
              </a:solidFill>
              <a:latin typeface="Verdana"/>
              <a:ea typeface="Times New Roman"/>
              <a:cs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AR" sz="1800" dirty="0">
                <a:solidFill>
                  <a:schemeClr val="tx1"/>
                </a:solidFill>
                <a:ea typeface="Times New Roman"/>
                <a:cs typeface="Arial"/>
              </a:rPr>
              <a:t>Gestión y liderazgo educativo.</a:t>
            </a:r>
            <a:endParaRPr lang="es-ES" sz="18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AR" sz="1800" dirty="0">
                <a:solidFill>
                  <a:schemeClr val="tx1"/>
                </a:solidFill>
                <a:ea typeface="Times New Roman"/>
                <a:cs typeface="Arial"/>
              </a:rPr>
              <a:t>Aportes y recursos a escuelas</a:t>
            </a:r>
            <a:r>
              <a:rPr lang="es-AR" sz="1800" dirty="0" smtClean="0">
                <a:solidFill>
                  <a:schemeClr val="tx1"/>
                </a:solidFill>
                <a:ea typeface="Times New Roman"/>
                <a:cs typeface="Arial"/>
              </a:rPr>
              <a:t>.</a:t>
            </a:r>
            <a:endParaRPr lang="es-ES" sz="1800" dirty="0">
              <a:solidFill>
                <a:schemeClr val="tx1"/>
              </a:solidFill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ES" sz="1800" dirty="0" smtClean="0">
                <a:solidFill>
                  <a:schemeClr val="tx1"/>
                </a:solidFill>
              </a:rPr>
              <a:t>…</a:t>
            </a:r>
          </a:p>
          <a:p>
            <a:pPr marL="0" indent="0" fontAlgn="auto">
              <a:spcAft>
                <a:spcPts val="0"/>
              </a:spcAft>
              <a:buFontTx/>
              <a:buNone/>
              <a:defRPr/>
            </a:pPr>
            <a:endParaRPr lang="es-E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5256584" cy="1368152"/>
          </a:xfrm>
        </p:spPr>
        <p:txBody>
          <a:bodyPr>
            <a:normAutofit fontScale="9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ES" sz="2000" u="sng" dirty="0">
                <a:solidFill>
                  <a:srgbClr val="0070C0"/>
                </a:solidFill>
                <a:latin typeface="Arial Black" panose="020B0A04020102020204" pitchFamily="34" charset="0"/>
              </a:rPr>
              <a:t>EDUCACIÓN </a:t>
            </a:r>
            <a:r>
              <a:rPr lang="es-ES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primaria </a:t>
            </a:r>
            <a:r>
              <a:rPr lang="es-E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y modalidades</a:t>
            </a:r>
            <a:r>
              <a:rPr lang="es-ES" sz="3200" dirty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es-ES" sz="3200" dirty="0">
                <a:solidFill>
                  <a:srgbClr val="000000"/>
                </a:solidFill>
                <a:ea typeface="+mn-ea"/>
                <a:cs typeface="+mn-cs"/>
              </a:rPr>
            </a:br>
            <a:endParaRPr lang="es-ES" dirty="0"/>
          </a:p>
        </p:txBody>
      </p:sp>
      <p:sp>
        <p:nvSpPr>
          <p:cNvPr id="13315" name="2 Marcador de contenido"/>
          <p:cNvSpPr>
            <a:spLocks noGrp="1"/>
          </p:cNvSpPr>
          <p:nvPr>
            <p:ph idx="1"/>
          </p:nvPr>
        </p:nvSpPr>
        <p:spPr>
          <a:xfrm>
            <a:off x="395536" y="1052736"/>
            <a:ext cx="8424862" cy="5760640"/>
          </a:xfrm>
        </p:spPr>
        <p:txBody>
          <a:bodyPr>
            <a:normAutofit fontScale="85000" lnSpcReduction="20000"/>
          </a:bodyPr>
          <a:lstStyle/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100" dirty="0">
                <a:solidFill>
                  <a:schemeClr val="tx1"/>
                </a:solidFill>
                <a:ea typeface="Times New Roman"/>
                <a:cs typeface="Times New Roman"/>
              </a:rPr>
              <a:t>Unidad Pedagógica .</a:t>
            </a:r>
            <a:endParaRPr lang="es-ES" sz="21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100" dirty="0">
                <a:solidFill>
                  <a:schemeClr val="tx1"/>
                </a:solidFill>
                <a:ea typeface="Times New Roman"/>
                <a:cs typeface="Times New Roman"/>
              </a:rPr>
              <a:t>Jornada Extendida .</a:t>
            </a:r>
            <a:endParaRPr lang="es-ES" sz="21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100" dirty="0">
                <a:solidFill>
                  <a:schemeClr val="tx1"/>
                </a:solidFill>
                <a:ea typeface="Times New Roman"/>
                <a:cs typeface="Times New Roman"/>
              </a:rPr>
              <a:t>Alfabetizaciones.</a:t>
            </a:r>
            <a:endParaRPr lang="es-ES" sz="21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100" dirty="0">
                <a:solidFill>
                  <a:schemeClr val="tx1"/>
                </a:solidFill>
                <a:ea typeface="Times New Roman"/>
                <a:cs typeface="Times New Roman"/>
              </a:rPr>
              <a:t>Aprendizajes adeudados recurrentes.</a:t>
            </a:r>
            <a:endParaRPr lang="es-ES" sz="21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100" dirty="0">
                <a:solidFill>
                  <a:schemeClr val="tx1"/>
                </a:solidFill>
                <a:ea typeface="Times New Roman"/>
                <a:cs typeface="Times New Roman"/>
              </a:rPr>
              <a:t>Centro de Actividades </a:t>
            </a:r>
            <a:r>
              <a:rPr lang="es-ES" sz="2100" dirty="0" smtClean="0">
                <a:solidFill>
                  <a:schemeClr val="tx1"/>
                </a:solidFill>
                <a:ea typeface="Times New Roman"/>
                <a:cs typeface="Times New Roman"/>
              </a:rPr>
              <a:t>Infantiles</a:t>
            </a: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100" dirty="0">
                <a:solidFill>
                  <a:schemeClr val="tx1"/>
                </a:solidFill>
                <a:ea typeface="Times New Roman"/>
                <a:cs typeface="Times New Roman"/>
              </a:rPr>
              <a:t>Diseño y desarrollo curricular.</a:t>
            </a:r>
            <a:endParaRPr lang="es-ES" sz="21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100" dirty="0">
                <a:solidFill>
                  <a:schemeClr val="tx1"/>
                </a:solidFill>
                <a:ea typeface="Times New Roman"/>
                <a:cs typeface="Times New Roman"/>
              </a:rPr>
              <a:t>Adquisición y desarrollo de capacidades.</a:t>
            </a:r>
            <a:endParaRPr lang="es-ES" sz="21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100" dirty="0">
                <a:solidFill>
                  <a:schemeClr val="tx1"/>
                </a:solidFill>
                <a:ea typeface="Times New Roman"/>
                <a:cs typeface="Times New Roman"/>
              </a:rPr>
              <a:t>Integración de  personas con necesidades educativas derivadas de la  discapacidad.</a:t>
            </a:r>
            <a:endParaRPr lang="es-ES" sz="21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100" dirty="0">
                <a:solidFill>
                  <a:schemeClr val="tx1"/>
                </a:solidFill>
                <a:ea typeface="Times New Roman"/>
                <a:cs typeface="Times New Roman"/>
              </a:rPr>
              <a:t>Oficio de estudiante.</a:t>
            </a:r>
            <a:endParaRPr lang="es-ES" sz="21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100" dirty="0">
                <a:solidFill>
                  <a:schemeClr val="tx1"/>
                </a:solidFill>
                <a:ea typeface="Times New Roman"/>
                <a:cs typeface="Times New Roman"/>
              </a:rPr>
              <a:t>Construcción de ciudadanía plena y participación responsable.</a:t>
            </a:r>
            <a:endParaRPr lang="es-ES" sz="21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100" dirty="0">
                <a:solidFill>
                  <a:schemeClr val="tx1"/>
                </a:solidFill>
                <a:ea typeface="Times New Roman"/>
                <a:cs typeface="Times New Roman"/>
              </a:rPr>
              <a:t>Acuerdos Escolares de Convivencia.</a:t>
            </a:r>
            <a:endParaRPr lang="es-ES" sz="21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100" dirty="0">
                <a:solidFill>
                  <a:schemeClr val="tx1"/>
                </a:solidFill>
                <a:ea typeface="Times New Roman"/>
                <a:cs typeface="Times New Roman"/>
              </a:rPr>
              <a:t>Tránsito entre Ciclos y Niveles.</a:t>
            </a:r>
            <a:endParaRPr lang="es-ES" sz="21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100" dirty="0">
                <a:solidFill>
                  <a:schemeClr val="tx1"/>
                </a:solidFill>
                <a:ea typeface="Times New Roman"/>
                <a:cs typeface="Times New Roman"/>
              </a:rPr>
              <a:t>Acompañamiento Institucional.</a:t>
            </a:r>
            <a:endParaRPr lang="es-ES" sz="21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100" dirty="0">
                <a:solidFill>
                  <a:schemeClr val="tx1"/>
                </a:solidFill>
                <a:ea typeface="Times New Roman"/>
                <a:cs typeface="Times New Roman"/>
              </a:rPr>
              <a:t>Formación docente permanente.</a:t>
            </a:r>
            <a:endParaRPr lang="es-ES" sz="21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ES" sz="2100" dirty="0">
                <a:solidFill>
                  <a:schemeClr val="tx1"/>
                </a:solidFill>
                <a:ea typeface="Times New Roman"/>
                <a:cs typeface="Arial"/>
              </a:rPr>
              <a:t>Vínculos entre escuela, familias y comunidad.</a:t>
            </a:r>
            <a:endParaRPr lang="es-ES" sz="2100" dirty="0">
              <a:solidFill>
                <a:schemeClr val="tx1"/>
              </a:solidFill>
              <a:latin typeface="Verdana"/>
              <a:ea typeface="Times New Roman"/>
              <a:cs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AR" sz="2100" dirty="0">
                <a:solidFill>
                  <a:schemeClr val="tx1"/>
                </a:solidFill>
                <a:ea typeface="Times New Roman"/>
                <a:cs typeface="Times New Roman"/>
              </a:rPr>
              <a:t>Autoevaluación institucional.</a:t>
            </a:r>
            <a:endParaRPr lang="es-ES" sz="21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ES" sz="2100" dirty="0">
                <a:solidFill>
                  <a:schemeClr val="tx1"/>
                </a:solidFill>
                <a:ea typeface="Times New Roman"/>
                <a:cs typeface="Arial"/>
              </a:rPr>
              <a:t>Uso de las Tecnologías de la Información y la Comunicación.</a:t>
            </a:r>
            <a:endParaRPr lang="es-ES" sz="2100" dirty="0">
              <a:solidFill>
                <a:schemeClr val="tx1"/>
              </a:solidFill>
              <a:latin typeface="Verdana"/>
              <a:ea typeface="Times New Roman"/>
              <a:cs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AR" sz="2100" dirty="0">
                <a:solidFill>
                  <a:schemeClr val="tx1"/>
                </a:solidFill>
                <a:ea typeface="Times New Roman"/>
                <a:cs typeface="Arial"/>
              </a:rPr>
              <a:t>Gestión y liderazgo educativo.</a:t>
            </a:r>
            <a:endParaRPr lang="es-ES" sz="21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AR" sz="2400" dirty="0">
                <a:solidFill>
                  <a:schemeClr val="tx1"/>
                </a:solidFill>
                <a:ea typeface="Times New Roman"/>
                <a:cs typeface="Arial"/>
              </a:rPr>
              <a:t>Aportes y recursos a escuelas.</a:t>
            </a:r>
            <a:endParaRPr lang="es-ES" sz="2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altLang="es-AR" dirty="0" smtClean="0">
                <a:solidFill>
                  <a:schemeClr val="tx1"/>
                </a:solidFill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6790209" cy="575965"/>
          </a:xfr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s-ES" altLang="es-AR" sz="2000" u="sng" dirty="0">
                <a:solidFill>
                  <a:srgbClr val="0070C0"/>
                </a:solidFill>
                <a:latin typeface="Arial Black" panose="020B0A04020102020204" pitchFamily="34" charset="0"/>
              </a:rPr>
              <a:t>EDUCACIÓN </a:t>
            </a:r>
            <a:r>
              <a:rPr lang="es-ES" altLang="es-AR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secundaria y modalidad</a:t>
            </a:r>
            <a:endParaRPr lang="es-ES" altLang="es-AR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14339" name="2 Marcador de contenido"/>
          <p:cNvSpPr>
            <a:spLocks noGrp="1"/>
          </p:cNvSpPr>
          <p:nvPr>
            <p:ph idx="1"/>
          </p:nvPr>
        </p:nvSpPr>
        <p:spPr>
          <a:xfrm>
            <a:off x="147321" y="908720"/>
            <a:ext cx="8817168" cy="6192688"/>
          </a:xfrm>
        </p:spPr>
        <p:txBody>
          <a:bodyPr>
            <a:normAutofit fontScale="70000" lnSpcReduction="20000"/>
          </a:bodyPr>
          <a:lstStyle/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400" dirty="0">
                <a:solidFill>
                  <a:schemeClr val="tx1"/>
                </a:solidFill>
                <a:ea typeface="Times New Roman"/>
                <a:cs typeface="Times New Roman"/>
              </a:rPr>
              <a:t>Permanencia y egreso del Nivel.</a:t>
            </a:r>
            <a:endParaRPr lang="es-ES" sz="2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400" dirty="0">
                <a:solidFill>
                  <a:schemeClr val="tx1"/>
                </a:solidFill>
                <a:ea typeface="Times New Roman"/>
                <a:cs typeface="Times New Roman"/>
              </a:rPr>
              <a:t>Sostener y fortalecer la implementación en ámbitos urbanos y rurales (</a:t>
            </a:r>
            <a:r>
              <a:rPr lang="es-ES" sz="2400" dirty="0" err="1">
                <a:solidFill>
                  <a:schemeClr val="tx1"/>
                </a:solidFill>
                <a:ea typeface="Times New Roman"/>
                <a:cs typeface="Times New Roman"/>
              </a:rPr>
              <a:t>Multicurso</a:t>
            </a:r>
            <a:r>
              <a:rPr lang="es-ES" sz="2400" dirty="0">
                <a:solidFill>
                  <a:schemeClr val="tx1"/>
                </a:solidFill>
                <a:ea typeface="Times New Roman"/>
                <a:cs typeface="Times New Roman"/>
              </a:rPr>
              <a:t>).</a:t>
            </a:r>
            <a:endParaRPr lang="es-ES" sz="2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400" dirty="0">
                <a:solidFill>
                  <a:schemeClr val="tx1"/>
                </a:solidFill>
                <a:ea typeface="Times New Roman"/>
                <a:cs typeface="Times New Roman"/>
              </a:rPr>
              <a:t>Educación y trabajo .</a:t>
            </a:r>
            <a:endParaRPr lang="es-ES" sz="2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400" dirty="0">
                <a:solidFill>
                  <a:schemeClr val="tx1"/>
                </a:solidFill>
                <a:ea typeface="Times New Roman"/>
                <a:cs typeface="Times New Roman"/>
              </a:rPr>
              <a:t>Nuevos  actores, roles y funciones .</a:t>
            </a:r>
            <a:endParaRPr lang="es-ES" sz="2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400" dirty="0">
                <a:solidFill>
                  <a:schemeClr val="tx1"/>
                </a:solidFill>
                <a:ea typeface="Times New Roman"/>
                <a:cs typeface="Times New Roman"/>
              </a:rPr>
              <a:t>Centros de Actividades Juveniles.</a:t>
            </a:r>
            <a:endParaRPr lang="es-ES" sz="2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400" dirty="0" smtClean="0">
                <a:solidFill>
                  <a:schemeClr val="tx1"/>
                </a:solidFill>
                <a:ea typeface="Times New Roman"/>
                <a:cs typeface="Times New Roman"/>
              </a:rPr>
              <a:t>Planes de Mejora .</a:t>
            </a:r>
            <a:r>
              <a:rPr lang="es-ES" sz="2400" dirty="0">
                <a:solidFill>
                  <a:schemeClr val="tx1"/>
                </a:solidFill>
                <a:ea typeface="Times New Roman"/>
                <a:cs typeface="Times New Roman"/>
              </a:rPr>
              <a:t> </a:t>
            </a:r>
            <a:endParaRPr lang="es-ES" sz="2400" dirty="0" smtClean="0">
              <a:solidFill>
                <a:schemeClr val="tx1"/>
              </a:solidFill>
              <a:ea typeface="Times New Roman"/>
              <a:cs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400" dirty="0" smtClean="0">
                <a:solidFill>
                  <a:schemeClr val="tx1"/>
                </a:solidFill>
                <a:ea typeface="Times New Roman"/>
                <a:cs typeface="Times New Roman"/>
              </a:rPr>
              <a:t>Diseño </a:t>
            </a:r>
            <a:r>
              <a:rPr lang="es-ES" sz="2400" dirty="0">
                <a:solidFill>
                  <a:schemeClr val="tx1"/>
                </a:solidFill>
                <a:ea typeface="Times New Roman"/>
                <a:cs typeface="Times New Roman"/>
              </a:rPr>
              <a:t>y desarrollo curricular.</a:t>
            </a:r>
            <a:endParaRPr lang="es-ES" sz="2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400" dirty="0">
                <a:solidFill>
                  <a:schemeClr val="tx1"/>
                </a:solidFill>
                <a:ea typeface="Times New Roman"/>
                <a:cs typeface="Times New Roman"/>
              </a:rPr>
              <a:t>Adquisición y desarrollo de capacidades.</a:t>
            </a:r>
            <a:endParaRPr lang="es-ES" sz="2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400" dirty="0">
                <a:solidFill>
                  <a:schemeClr val="tx1"/>
                </a:solidFill>
                <a:ea typeface="Times New Roman"/>
                <a:cs typeface="Times New Roman"/>
              </a:rPr>
              <a:t>Integración de  personas con necesidades educativas derivadas de la  discapacidad.</a:t>
            </a:r>
            <a:endParaRPr lang="es-ES" sz="2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400" dirty="0">
                <a:solidFill>
                  <a:schemeClr val="tx1"/>
                </a:solidFill>
                <a:ea typeface="Times New Roman"/>
                <a:cs typeface="Times New Roman"/>
              </a:rPr>
              <a:t>Oficio de estudiante.</a:t>
            </a:r>
            <a:endParaRPr lang="es-ES" sz="2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400" dirty="0">
                <a:solidFill>
                  <a:schemeClr val="tx1"/>
                </a:solidFill>
                <a:ea typeface="Times New Roman"/>
                <a:cs typeface="Times New Roman"/>
              </a:rPr>
              <a:t>Construcción de ciudadanía plena y participación responsable.</a:t>
            </a:r>
            <a:endParaRPr lang="es-ES" sz="2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400" dirty="0">
                <a:solidFill>
                  <a:schemeClr val="tx1"/>
                </a:solidFill>
                <a:ea typeface="Times New Roman"/>
                <a:cs typeface="Times New Roman"/>
              </a:rPr>
              <a:t>Acuerdos Escolares de Convivencia.</a:t>
            </a:r>
            <a:endParaRPr lang="es-ES" sz="2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400" dirty="0">
                <a:solidFill>
                  <a:schemeClr val="tx1"/>
                </a:solidFill>
                <a:ea typeface="Times New Roman"/>
                <a:cs typeface="Times New Roman"/>
              </a:rPr>
              <a:t>Tránsito entre Ciclos y Niveles.</a:t>
            </a:r>
            <a:endParaRPr lang="es-ES" sz="2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400" dirty="0">
                <a:solidFill>
                  <a:schemeClr val="tx1"/>
                </a:solidFill>
                <a:ea typeface="Times New Roman"/>
                <a:cs typeface="Times New Roman"/>
              </a:rPr>
              <a:t>Acompañamiento Institucional.</a:t>
            </a:r>
            <a:endParaRPr lang="es-ES" sz="2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400" dirty="0">
                <a:solidFill>
                  <a:schemeClr val="tx1"/>
                </a:solidFill>
                <a:ea typeface="Times New Roman"/>
                <a:cs typeface="Times New Roman"/>
              </a:rPr>
              <a:t>Formación docente permanente.</a:t>
            </a:r>
            <a:endParaRPr lang="es-ES" sz="2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ES" sz="2400" dirty="0">
                <a:solidFill>
                  <a:schemeClr val="tx1"/>
                </a:solidFill>
                <a:ea typeface="Times New Roman"/>
                <a:cs typeface="Arial"/>
              </a:rPr>
              <a:t>Vínculos entre escuela, familias y comunidad.</a:t>
            </a:r>
            <a:endParaRPr lang="es-ES" sz="2400" dirty="0">
              <a:solidFill>
                <a:schemeClr val="tx1"/>
              </a:solidFill>
              <a:latin typeface="Verdana"/>
              <a:ea typeface="Times New Roman"/>
              <a:cs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AR" sz="2400" dirty="0">
                <a:solidFill>
                  <a:schemeClr val="tx1"/>
                </a:solidFill>
                <a:ea typeface="Times New Roman"/>
                <a:cs typeface="Times New Roman"/>
              </a:rPr>
              <a:t>Autoevaluación institucional.</a:t>
            </a:r>
            <a:endParaRPr lang="es-ES" sz="2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ES" sz="2400" dirty="0">
                <a:solidFill>
                  <a:schemeClr val="tx1"/>
                </a:solidFill>
                <a:ea typeface="Times New Roman"/>
                <a:cs typeface="Arial"/>
              </a:rPr>
              <a:t>Uso de las Tecnologías de la Información y la Comunicación.</a:t>
            </a:r>
            <a:endParaRPr lang="es-ES" sz="2400" dirty="0">
              <a:solidFill>
                <a:schemeClr val="tx1"/>
              </a:solidFill>
              <a:latin typeface="Verdana"/>
              <a:ea typeface="Times New Roman"/>
              <a:cs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AR" sz="2400" dirty="0">
                <a:solidFill>
                  <a:schemeClr val="tx1"/>
                </a:solidFill>
                <a:ea typeface="Times New Roman"/>
                <a:cs typeface="Arial"/>
              </a:rPr>
              <a:t>Gestión y liderazgo educativo.</a:t>
            </a:r>
            <a:endParaRPr lang="es-ES" sz="2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es-AR" sz="2400" dirty="0">
                <a:solidFill>
                  <a:schemeClr val="tx1"/>
                </a:solidFill>
                <a:ea typeface="Times New Roman"/>
                <a:cs typeface="Arial"/>
              </a:rPr>
              <a:t>Aportes y recursos a escuelas.</a:t>
            </a:r>
            <a:endParaRPr lang="es-ES" sz="2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fontAlgn="base">
              <a:spcBef>
                <a:spcPts val="200"/>
              </a:spcBef>
              <a:spcAft>
                <a:spcPts val="200"/>
              </a:spcAft>
            </a:pPr>
            <a:r>
              <a:rPr lang="es-ES" sz="2400" dirty="0" smtClean="0">
                <a:latin typeface="Times New Roman"/>
                <a:ea typeface="Times New Roman"/>
              </a:rPr>
              <a:t>…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s-ES" altLang="es-A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0805396"/>
              </p:ext>
            </p:extLst>
          </p:nvPr>
        </p:nvGraphicFramePr>
        <p:xfrm>
          <a:off x="179512" y="333375"/>
          <a:ext cx="8784976" cy="6150970"/>
        </p:xfrm>
        <a:graphic>
          <a:graphicData uri="http://schemas.openxmlformats.org/drawingml/2006/table">
            <a:tbl>
              <a:tblPr/>
              <a:tblGrid>
                <a:gridCol w="2952328"/>
                <a:gridCol w="2880320"/>
                <a:gridCol w="2952328"/>
              </a:tblGrid>
              <a:tr h="485705">
                <a:tc>
                  <a:txBody>
                    <a:bodyPr/>
                    <a:lstStyle/>
                    <a:p>
                      <a:pPr algn="ctr" fontAlgn="base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42900" algn="l"/>
                        </a:tabLst>
                      </a:pPr>
                      <a:r>
                        <a:rPr lang="es-ES" sz="1200" b="1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EDUCACIÓN INICIAL </a:t>
                      </a:r>
                      <a:r>
                        <a:rPr lang="es-ES" sz="1200" b="1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Y MODALIDADES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67" marR="33867" marT="81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42900" algn="l"/>
                        </a:tabLst>
                      </a:pPr>
                      <a:r>
                        <a:rPr lang="es-ES" sz="1200" b="1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EDUCACIÓN PRIMARIA </a:t>
                      </a:r>
                      <a:r>
                        <a:rPr lang="es-ES" sz="1200" b="1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Y  MODALIDADES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67" marR="33867" marT="81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342900" algn="l"/>
                        </a:tabLst>
                      </a:pPr>
                      <a:r>
                        <a:rPr lang="es-ES" sz="1200" b="1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EDUCACIÓN SECUNDARIA Y MODALIDADES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67" marR="33867" marT="81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775994">
                <a:tc>
                  <a:txBody>
                    <a:bodyPr/>
                    <a:lstStyle/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Salas </a:t>
                      </a:r>
                      <a:r>
                        <a:rPr lang="es-ES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 3 y 4 </a:t>
                      </a: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años.</a:t>
                      </a:r>
                      <a:endParaRPr lang="es-E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Fortalecer el trabajo pedagógico en contextos </a:t>
                      </a: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rurales.</a:t>
                      </a:r>
                      <a:endParaRPr lang="es-E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Más tiempo en el </a:t>
                      </a: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Jardín.</a:t>
                      </a:r>
                      <a:endParaRPr lang="es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67" marR="33867" marT="81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Unidad </a:t>
                      </a:r>
                      <a:r>
                        <a:rPr lang="es-ES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Pedagógica </a:t>
                      </a: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es-E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Jornada Extendida </a:t>
                      </a: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es-E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Alfabetizaciones.</a:t>
                      </a:r>
                      <a:endParaRPr lang="es-E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Aprendizajes adeudados </a:t>
                      </a: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recurrentes.</a:t>
                      </a:r>
                      <a:endParaRPr lang="es-E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Centro de Actividades </a:t>
                      </a: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Infantiles.</a:t>
                      </a:r>
                      <a:endParaRPr lang="es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67" marR="33867" marT="81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Permanencia </a:t>
                      </a:r>
                      <a:r>
                        <a:rPr lang="es-ES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y egreso del </a:t>
                      </a: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Nivel.</a:t>
                      </a:r>
                      <a:endParaRPr lang="es-E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Sostener y fortalecer la implementación en ámbitos urbanos y rurales (</a:t>
                      </a:r>
                      <a:r>
                        <a:rPr lang="es-ES" sz="1400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Multicurso</a:t>
                      </a: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).</a:t>
                      </a:r>
                      <a:endParaRPr lang="es-E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Educación y trabajo </a:t>
                      </a: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es-E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Nuevos  actores, roles y funciones </a:t>
                      </a: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es-E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Centros de Actividades </a:t>
                      </a: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Juveniles.</a:t>
                      </a:r>
                      <a:endParaRPr lang="es-E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Planes de Mejora  </a:t>
                      </a: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es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67" marR="33867" marT="81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189">
                <a:tc gridSpan="3">
                  <a:txBody>
                    <a:bodyPr/>
                    <a:lstStyle/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Diseño y desarrollo curricular.</a:t>
                      </a:r>
                      <a:endParaRPr lang="es-ES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Adquisición y desarrollo de capacidades.</a:t>
                      </a:r>
                      <a:endParaRPr lang="es-ES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Integración de  personas con necesidades educativas derivadas de la  discapacidad.</a:t>
                      </a:r>
                      <a:endParaRPr lang="es-ES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Oficio de estudiante.</a:t>
                      </a:r>
                      <a:endParaRPr lang="es-ES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Construcción de ciudadanía plena y participación responsable.</a:t>
                      </a:r>
                      <a:endParaRPr lang="es-ES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Acuerdos Escolares de Convivencia.</a:t>
                      </a:r>
                      <a:endParaRPr lang="es-ES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Tránsito entre Ciclos y Niveles.</a:t>
                      </a:r>
                      <a:endParaRPr lang="es-ES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Acompañamiento Institucional.</a:t>
                      </a:r>
                      <a:endParaRPr lang="es-ES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Formación docente permanente.</a:t>
                      </a:r>
                      <a:endParaRPr lang="es-ES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Vínculos entre escuela, familias y comunidad.</a:t>
                      </a:r>
                      <a:endParaRPr lang="es-ES" sz="1400" dirty="0" smtClean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fontAlgn="base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AR" sz="14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Autoevaluación institucional.</a:t>
                      </a:r>
                      <a:endParaRPr lang="es-ES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Uso de las Tecnologías de la Información y la Comunicación.</a:t>
                      </a:r>
                      <a:endParaRPr lang="es-ES" sz="1400" dirty="0" smtClean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AR" sz="140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Gestión y liderazgo educativo.</a:t>
                      </a:r>
                      <a:endParaRPr lang="es-ES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AR" sz="140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Aportes y recursos a escuelas.</a:t>
                      </a:r>
                      <a:endParaRPr lang="es-E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67" marR="33867" marT="819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Elipse"/>
          <p:cNvSpPr/>
          <p:nvPr/>
        </p:nvSpPr>
        <p:spPr>
          <a:xfrm>
            <a:off x="6300217" y="1143327"/>
            <a:ext cx="2808287" cy="1584325"/>
          </a:xfrm>
          <a:prstGeom prst="ellipse">
            <a:avLst/>
          </a:prstGeom>
          <a:solidFill>
            <a:srgbClr val="0066FF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</a:rPr>
              <a:t>Mayor tiempo en la escuela y en el aula en situación de aprendizaje.</a:t>
            </a:r>
            <a:endParaRPr lang="es-AR" b="1" dirty="0">
              <a:solidFill>
                <a:prstClr val="white"/>
              </a:solidFill>
            </a:endParaRPr>
          </a:p>
        </p:txBody>
      </p:sp>
      <p:sp>
        <p:nvSpPr>
          <p:cNvPr id="10" name="9 Elipse"/>
          <p:cNvSpPr/>
          <p:nvPr/>
        </p:nvSpPr>
        <p:spPr>
          <a:xfrm>
            <a:off x="30647" y="1202065"/>
            <a:ext cx="2736850" cy="1525587"/>
          </a:xfrm>
          <a:prstGeom prst="ellipse">
            <a:avLst/>
          </a:prstGeom>
          <a:solidFill>
            <a:srgbClr val="0066FF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</a:rPr>
              <a:t>Mejora en los aprendizajes de Lengua, Matemática y Ciencias.</a:t>
            </a:r>
            <a:endParaRPr lang="es-AR" b="1" dirty="0">
              <a:solidFill>
                <a:prstClr val="white"/>
              </a:solidFill>
            </a:endParaRPr>
          </a:p>
        </p:txBody>
      </p:sp>
      <p:sp>
        <p:nvSpPr>
          <p:cNvPr id="10251" name="1 Rectángulo"/>
          <p:cNvSpPr>
            <a:spLocks noChangeArrowheads="1"/>
          </p:cNvSpPr>
          <p:nvPr/>
        </p:nvSpPr>
        <p:spPr bwMode="auto">
          <a:xfrm>
            <a:off x="160338" y="6191250"/>
            <a:ext cx="8732837" cy="33813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s-ES" altLang="es-AR" sz="1600" dirty="0" smtClean="0">
                <a:solidFill>
                  <a:prstClr val="black"/>
                </a:solidFill>
              </a:rPr>
              <a:t>http://www.igualdadycalidadcba.gov.ar/SIPEC-CBA/Prioridades/Prioridades-2014-2015.pdf  </a:t>
            </a:r>
          </a:p>
        </p:txBody>
      </p:sp>
      <p:grpSp>
        <p:nvGrpSpPr>
          <p:cNvPr id="3078" name="4 Grupo"/>
          <p:cNvGrpSpPr>
            <a:grpSpLocks/>
          </p:cNvGrpSpPr>
          <p:nvPr/>
        </p:nvGrpSpPr>
        <p:grpSpPr bwMode="auto">
          <a:xfrm>
            <a:off x="2582862" y="1234306"/>
            <a:ext cx="3887788" cy="2698750"/>
            <a:chOff x="2535687" y="2008790"/>
            <a:chExt cx="3888333" cy="2700259"/>
          </a:xfrm>
        </p:grpSpPr>
        <p:sp>
          <p:nvSpPr>
            <p:cNvPr id="3" name="2 Estrella de 5 puntas"/>
            <p:cNvSpPr/>
            <p:nvPr/>
          </p:nvSpPr>
          <p:spPr>
            <a:xfrm>
              <a:off x="2535687" y="2008790"/>
              <a:ext cx="3888333" cy="2700259"/>
            </a:xfrm>
            <a:prstGeom prst="star5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s-AR">
                <a:solidFill>
                  <a:prstClr val="black"/>
                </a:solidFill>
              </a:endParaRPr>
            </a:p>
          </p:txBody>
        </p:sp>
        <p:sp>
          <p:nvSpPr>
            <p:cNvPr id="2" name="1 CuadroTexto"/>
            <p:cNvSpPr txBox="1"/>
            <p:nvPr/>
          </p:nvSpPr>
          <p:spPr>
            <a:xfrm>
              <a:off x="3570202" y="3041306"/>
              <a:ext cx="1778929" cy="923330"/>
            </a:xfrm>
            <a:prstGeom prst="rect">
              <a:avLst/>
            </a:prstGeom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127000"/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s-ES" altLang="es-AR" b="1" dirty="0">
                  <a:solidFill>
                    <a:schemeClr val="tx1"/>
                  </a:solidFill>
                  <a:latin typeface="Lucida Sans Unicode" pitchFamily="34" charset="0"/>
                </a:rPr>
                <a:t>PRIORIDADES </a:t>
              </a:r>
            </a:p>
            <a:p>
              <a:pPr algn="ctr">
                <a:defRPr/>
              </a:pPr>
              <a:r>
                <a:rPr lang="es-ES" altLang="es-AR" b="1" dirty="0">
                  <a:solidFill>
                    <a:schemeClr val="tx1"/>
                  </a:solidFill>
                  <a:latin typeface="Lucida Sans Unicode" pitchFamily="34" charset="0"/>
                </a:rPr>
                <a:t>PEDAGÓGICAS</a:t>
              </a:r>
            </a:p>
            <a:p>
              <a:pPr algn="ctr">
                <a:defRPr/>
              </a:pPr>
              <a:r>
                <a:rPr lang="es-ES" altLang="es-AR" b="1" dirty="0" smtClean="0">
                  <a:solidFill>
                    <a:schemeClr val="tx1"/>
                  </a:solidFill>
                  <a:latin typeface="Lucida Sans Unicode" pitchFamily="34" charset="0"/>
                </a:rPr>
                <a:t>2014– 2019</a:t>
              </a:r>
              <a:endParaRPr lang="es-AR" dirty="0">
                <a:solidFill>
                  <a:schemeClr val="tx1"/>
                </a:solidFill>
              </a:endParaRPr>
            </a:p>
          </p:txBody>
        </p:sp>
      </p:grpSp>
      <p:sp>
        <p:nvSpPr>
          <p:cNvPr id="21" name="20 Elipse"/>
          <p:cNvSpPr/>
          <p:nvPr/>
        </p:nvSpPr>
        <p:spPr>
          <a:xfrm>
            <a:off x="620032" y="3573016"/>
            <a:ext cx="2997200" cy="1614487"/>
          </a:xfrm>
          <a:prstGeom prst="ellipse">
            <a:avLst/>
          </a:prstGeom>
          <a:solidFill>
            <a:srgbClr val="0066FF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</a:rPr>
              <a:t>Más confianza en las posibilidades de aprendizaje de los estudiantes.</a:t>
            </a:r>
            <a:endParaRPr lang="es-AR" b="1" dirty="0">
              <a:solidFill>
                <a:prstClr val="white"/>
              </a:solidFill>
            </a:endParaRPr>
          </a:p>
        </p:txBody>
      </p:sp>
      <p:sp>
        <p:nvSpPr>
          <p:cNvPr id="23" name="22 Elipse"/>
          <p:cNvSpPr/>
          <p:nvPr/>
        </p:nvSpPr>
        <p:spPr>
          <a:xfrm>
            <a:off x="5568349" y="3429000"/>
            <a:ext cx="3352800" cy="1614487"/>
          </a:xfrm>
          <a:prstGeom prst="ellipse">
            <a:avLst/>
          </a:prstGeom>
          <a:solidFill>
            <a:srgbClr val="0066FF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</a:rPr>
              <a:t>Buen clima institucional que favorezca los procesos de enseñanza y aprendizaje</a:t>
            </a:r>
            <a:endParaRPr lang="es-AR" b="1" dirty="0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67" y="0"/>
            <a:ext cx="868203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355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676456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7308304" y="116632"/>
            <a:ext cx="1728192" cy="4320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CuadroTexto"/>
          <p:cNvSpPr txBox="1"/>
          <p:nvPr/>
        </p:nvSpPr>
        <p:spPr>
          <a:xfrm>
            <a:off x="1112370" y="3645024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i="1" dirty="0" smtClean="0">
                <a:solidFill>
                  <a:srgbClr val="0070C0"/>
                </a:solidFill>
                <a:latin typeface="Franklin Gothic Medium Cond" panose="020B0606030402020204" pitchFamily="34" charset="0"/>
              </a:rPr>
              <a:t>TODOS PUEDEN APRENDER</a:t>
            </a:r>
            <a:endParaRPr lang="es-ES" sz="4000" i="1" dirty="0">
              <a:solidFill>
                <a:srgbClr val="0070C0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ema de Office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1286</TotalTime>
  <Words>938</Words>
  <Application>Microsoft Office PowerPoint</Application>
  <PresentationFormat>Presentación en pantalla (4:3)</PresentationFormat>
  <Paragraphs>112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Tema de Office</vt:lpstr>
      <vt:lpstr>Ejecutivo</vt:lpstr>
      <vt:lpstr>Política Educativa Provincia de Córdoba</vt:lpstr>
      <vt:lpstr>Presentación de PowerPoint</vt:lpstr>
      <vt:lpstr>Objetivos Específicos</vt:lpstr>
      <vt:lpstr>EDUCACIÓN Inicial y Modalidades </vt:lpstr>
      <vt:lpstr>EDUCACIÓN primaria y modalidades </vt:lpstr>
      <vt:lpstr>EDUCACIÓN secundaria y modalidad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yu</dc:creator>
  <cp:lastModifiedBy>Horacio</cp:lastModifiedBy>
  <cp:revision>62</cp:revision>
  <cp:lastPrinted>2016-05-30T01:52:41Z</cp:lastPrinted>
  <dcterms:created xsi:type="dcterms:W3CDTF">2016-05-25T11:41:30Z</dcterms:created>
  <dcterms:modified xsi:type="dcterms:W3CDTF">2016-06-05T22:31:05Z</dcterms:modified>
</cp:coreProperties>
</file>