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65" r:id="rId4"/>
    <p:sldId id="264" r:id="rId5"/>
    <p:sldId id="266" r:id="rId6"/>
    <p:sldId id="262" r:id="rId7"/>
    <p:sldId id="267" r:id="rId8"/>
    <p:sldId id="274" r:id="rId9"/>
    <p:sldId id="275" r:id="rId10"/>
    <p:sldId id="280" r:id="rId11"/>
    <p:sldId id="285" r:id="rId12"/>
    <p:sldId id="277" r:id="rId13"/>
    <p:sldId id="278" r:id="rId14"/>
    <p:sldId id="286" r:id="rId15"/>
    <p:sldId id="272" r:id="rId16"/>
    <p:sldId id="257" r:id="rId17"/>
    <p:sldId id="258" r:id="rId18"/>
    <p:sldId id="261" r:id="rId19"/>
    <p:sldId id="276" r:id="rId20"/>
    <p:sldId id="284" r:id="rId21"/>
    <p:sldId id="287" r:id="rId22"/>
    <p:sldId id="283" r:id="rId23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93FA-EF5F-4BB2-ADD5-60428C923F23}" type="datetimeFigureOut">
              <a:rPr lang="es-AR" smtClean="0"/>
              <a:pPr/>
              <a:t>16/04/2018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F727-10DF-450E-A138-D0C0CEDA14F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93FA-EF5F-4BB2-ADD5-60428C923F23}" type="datetimeFigureOut">
              <a:rPr lang="es-AR" smtClean="0"/>
              <a:pPr/>
              <a:t>16/04/2018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F727-10DF-450E-A138-D0C0CEDA14F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93FA-EF5F-4BB2-ADD5-60428C923F23}" type="datetimeFigureOut">
              <a:rPr lang="es-AR" smtClean="0"/>
              <a:pPr/>
              <a:t>16/04/2018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F727-10DF-450E-A138-D0C0CEDA14F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93FA-EF5F-4BB2-ADD5-60428C923F23}" type="datetimeFigureOut">
              <a:rPr lang="es-AR" smtClean="0"/>
              <a:pPr/>
              <a:t>16/04/2018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F727-10DF-450E-A138-D0C0CEDA14F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93FA-EF5F-4BB2-ADD5-60428C923F23}" type="datetimeFigureOut">
              <a:rPr lang="es-AR" smtClean="0"/>
              <a:pPr/>
              <a:t>16/04/2018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F727-10DF-450E-A138-D0C0CEDA14F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93FA-EF5F-4BB2-ADD5-60428C923F23}" type="datetimeFigureOut">
              <a:rPr lang="es-AR" smtClean="0"/>
              <a:pPr/>
              <a:t>16/04/2018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F727-10DF-450E-A138-D0C0CEDA14F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93FA-EF5F-4BB2-ADD5-60428C923F23}" type="datetimeFigureOut">
              <a:rPr lang="es-AR" smtClean="0"/>
              <a:pPr/>
              <a:t>16/04/2018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F727-10DF-450E-A138-D0C0CEDA14F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93FA-EF5F-4BB2-ADD5-60428C923F23}" type="datetimeFigureOut">
              <a:rPr lang="es-AR" smtClean="0"/>
              <a:pPr/>
              <a:t>16/04/2018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F727-10DF-450E-A138-D0C0CEDA14F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93FA-EF5F-4BB2-ADD5-60428C923F23}" type="datetimeFigureOut">
              <a:rPr lang="es-AR" smtClean="0"/>
              <a:pPr/>
              <a:t>16/04/2018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F727-10DF-450E-A138-D0C0CEDA14F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93FA-EF5F-4BB2-ADD5-60428C923F23}" type="datetimeFigureOut">
              <a:rPr lang="es-AR" smtClean="0"/>
              <a:pPr/>
              <a:t>16/04/2018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F727-10DF-450E-A138-D0C0CEDA14F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93FA-EF5F-4BB2-ADD5-60428C923F23}" type="datetimeFigureOut">
              <a:rPr lang="es-AR" smtClean="0"/>
              <a:pPr/>
              <a:t>16/04/2018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F727-10DF-450E-A138-D0C0CEDA14F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E93FA-EF5F-4BB2-ADD5-60428C923F23}" type="datetimeFigureOut">
              <a:rPr lang="es-AR" smtClean="0"/>
              <a:pPr/>
              <a:t>16/04/2018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0F727-10DF-450E-A138-D0C0CEDA14F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IVV7TI" TargetMode="External"/><Relationship Id="rId2" Type="http://schemas.openxmlformats.org/officeDocument/2006/relationships/hyperlink" Target="https://docs.google.com/forms/d/e/1FAIpQLSdQMqf6cGzB9Vf-e8yglF9J0_JrEyviPBiwyPQoDN9-BtE22Q/viewform?c=0&amp;amp;w=1&amp;amp;usp=mail_form_lin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bit.ly/2Hm6xCU" TargetMode="External"/><Relationship Id="rId4" Type="http://schemas.openxmlformats.org/officeDocument/2006/relationships/hyperlink" Target="https://docs.google.com/forms/d/e/1FAIpQLScACtNwlEQr827T4-66ewaPPJ082ydwxrjA2rLikVQKAnm4xQ/viewform?c=0&amp;amp;w=1&amp;amp;usp=mail_form_link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igualdadycalidadcba.gov.ar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03648" y="3140967"/>
            <a:ext cx="6840760" cy="1323439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coolSlant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4000" b="1" dirty="0" smtClean="0">
                <a:solidFill>
                  <a:prstClr val="black"/>
                </a:solidFill>
              </a:rPr>
              <a:t>Escuelas FARO</a:t>
            </a:r>
          </a:p>
          <a:p>
            <a:pPr algn="ctr"/>
            <a:r>
              <a:rPr lang="es-AR" sz="4000" b="1" dirty="0" smtClean="0">
                <a:solidFill>
                  <a:prstClr val="black"/>
                </a:solidFill>
              </a:rPr>
              <a:t>Córdoba </a:t>
            </a:r>
            <a:endParaRPr lang="es-AR" sz="2400" b="1" dirty="0">
              <a:solidFill>
                <a:srgbClr val="FFFF00"/>
              </a:solidFill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364088" y="6206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7169" name="Picture 1" descr="PIE-01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77875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405750" y="94320"/>
            <a:ext cx="273825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s-E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endParaRPr lang="es-AR" sz="700" i="1" dirty="0" smtClean="0">
              <a:solidFill>
                <a:prstClr val="black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AR" sz="700" i="1" dirty="0" smtClean="0">
                <a:solidFill>
                  <a:prstClr val="black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“2018 - AÑO DEL CENTENARIO DE LA REFORMA UNIVERSITARIA”</a:t>
            </a:r>
            <a:endParaRPr lang="es-ES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endParaRPr lang="es-E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18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0"/>
            <a:ext cx="9144000" cy="1233093"/>
            <a:chOff x="0" y="0"/>
            <a:chExt cx="9144000" cy="1233093"/>
          </a:xfrm>
        </p:grpSpPr>
        <p:pic>
          <p:nvPicPr>
            <p:cNvPr id="5" name="Picture 1" descr="PIE-01 (1)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777875"/>
            </a:xfrm>
            <a:prstGeom prst="rect">
              <a:avLst/>
            </a:prstGeom>
            <a:noFill/>
          </p:spPr>
        </p:pic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6405750" y="94320"/>
              <a:ext cx="2738250" cy="1138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</a:pPr>
              <a:r>
                <a:rPr lang="es-E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es-E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endPara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</a:pPr>
              <a:endParaRPr lang="es-AR" sz="700" i="1" dirty="0" smtClean="0">
                <a:solidFill>
                  <a:prstClr val="black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</a:pPr>
              <a:r>
                <a:rPr lang="es-AR" sz="700" i="1" dirty="0" smtClean="0">
                  <a:solidFill>
                    <a:prstClr val="black"/>
                  </a:solidFill>
                  <a:latin typeface="Trebuchet MS" pitchFamily="34" charset="0"/>
                  <a:ea typeface="Calibri" pitchFamily="34" charset="0"/>
                  <a:cs typeface="Times New Roman" pitchFamily="18" charset="0"/>
                </a:rPr>
                <a:t>“2018 - AÑO DEL CENTENARIO DE LA REFORMA UNIVERSITARIA”</a:t>
              </a:r>
              <a:endParaRPr lang="es-ES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</a:pPr>
              <a:endPara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2924944"/>
            <a:ext cx="8229600" cy="3168352"/>
          </a:xfrm>
        </p:spPr>
        <p:txBody>
          <a:bodyPr>
            <a:normAutofit lnSpcReduction="10000"/>
          </a:bodyPr>
          <a:lstStyle/>
          <a:p>
            <a:r>
              <a:rPr lang="x-none" dirty="0" smtClean="0"/>
              <a:t>AUTOEVALUCION INSTITUCIONAL</a:t>
            </a:r>
          </a:p>
          <a:p>
            <a:r>
              <a:rPr lang="x-none" dirty="0" smtClean="0"/>
              <a:t>DISEÑOS CURRICULARES</a:t>
            </a:r>
          </a:p>
          <a:p>
            <a:r>
              <a:rPr lang="x-none" smtClean="0"/>
              <a:t>PRIORIDADES PEDAGOGICAS</a:t>
            </a:r>
            <a:endParaRPr lang="es-AR" dirty="0" smtClean="0"/>
          </a:p>
          <a:p>
            <a:r>
              <a:rPr lang="es-AR" dirty="0" smtClean="0"/>
              <a:t>APRENDER 2016-2017</a:t>
            </a:r>
            <a:endParaRPr lang="x-none" dirty="0" smtClean="0"/>
          </a:p>
          <a:p>
            <a:r>
              <a:rPr lang="x-none" dirty="0" smtClean="0"/>
              <a:t>DIFICULTADES EN EL APRENDIZAJE DE LA LENGUA Y LA MATEMÁTICA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863588" y="1280963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0000"/>
                </a:solidFill>
              </a:rPr>
              <a:t>I</a:t>
            </a:r>
            <a:r>
              <a:rPr lang="x-none" sz="3200" b="1" dirty="0" smtClean="0">
                <a:solidFill>
                  <a:srgbClr val="FF0000"/>
                </a:solidFill>
              </a:rPr>
              <a:t>NSUMOS CLAVES PARA PENSAR LAS INTERVENCIONES</a:t>
            </a:r>
            <a:endParaRPr lang="es-E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75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33" y="0"/>
            <a:ext cx="91440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51520" y="1117774"/>
            <a:ext cx="8352928" cy="707886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coolSlant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4000" b="1" dirty="0" smtClean="0">
                <a:solidFill>
                  <a:prstClr val="black"/>
                </a:solidFill>
              </a:rPr>
              <a:t>Autoevaluación Institucional</a:t>
            </a:r>
            <a:endParaRPr lang="es-AR" sz="2400" b="1" dirty="0">
              <a:solidFill>
                <a:srgbClr val="FFFF00"/>
              </a:solidFill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11560" y="21328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ES" sz="3000" dirty="0">
                <a:solidFill>
                  <a:prstClr val="black"/>
                </a:solidFill>
              </a:rPr>
              <a:t>	</a:t>
            </a:r>
            <a:r>
              <a:rPr lang="es-ES" sz="3000" b="1" i="1" dirty="0" smtClean="0">
                <a:solidFill>
                  <a:srgbClr val="00B050"/>
                </a:solidFill>
              </a:rPr>
              <a:t>CONSTRUCCIÓN DEL PUNTO DE PARTIDA</a:t>
            </a:r>
          </a:p>
          <a:p>
            <a:pPr marL="0" indent="0">
              <a:buNone/>
            </a:pPr>
            <a:endParaRPr lang="es-ES" sz="3000" b="1" i="1" dirty="0" smtClean="0">
              <a:solidFill>
                <a:srgbClr val="00B050"/>
              </a:solidFill>
            </a:endParaRPr>
          </a:p>
          <a:p>
            <a:r>
              <a:rPr lang="es-ES" sz="3000" i="1" dirty="0" err="1" smtClean="0">
                <a:solidFill>
                  <a:prstClr val="black"/>
                </a:solidFill>
              </a:rPr>
              <a:t>Repitencia</a:t>
            </a:r>
            <a:endParaRPr lang="es-ES" sz="3000" i="1" dirty="0" smtClean="0">
              <a:solidFill>
                <a:prstClr val="black"/>
              </a:solidFill>
            </a:endParaRPr>
          </a:p>
          <a:p>
            <a:r>
              <a:rPr lang="es-ES" sz="3000" i="1" dirty="0" err="1" smtClean="0">
                <a:solidFill>
                  <a:prstClr val="black"/>
                </a:solidFill>
              </a:rPr>
              <a:t>Sobreedad</a:t>
            </a:r>
            <a:endParaRPr lang="es-ES" sz="3000" i="1" dirty="0" smtClean="0">
              <a:solidFill>
                <a:prstClr val="black"/>
              </a:solidFill>
            </a:endParaRPr>
          </a:p>
          <a:p>
            <a:r>
              <a:rPr lang="es-ES" sz="3000" i="1" dirty="0" smtClean="0">
                <a:solidFill>
                  <a:prstClr val="black"/>
                </a:solidFill>
              </a:rPr>
              <a:t>Asistencia</a:t>
            </a:r>
          </a:p>
          <a:p>
            <a:r>
              <a:rPr lang="es-ES" sz="3000" i="1" dirty="0" smtClean="0">
                <a:solidFill>
                  <a:prstClr val="black"/>
                </a:solidFill>
              </a:rPr>
              <a:t>Aprendizajes en Lengua y Matemática</a:t>
            </a:r>
          </a:p>
          <a:p>
            <a:r>
              <a:rPr lang="es-ES" sz="3000" i="1" dirty="0" smtClean="0">
                <a:solidFill>
                  <a:prstClr val="black"/>
                </a:solidFill>
              </a:rPr>
              <a:t>Vínculos y convivencia en la escuela</a:t>
            </a:r>
            <a:endParaRPr lang="es-AR" i="1" dirty="0"/>
          </a:p>
        </p:txBody>
      </p:sp>
    </p:spTree>
    <p:extLst>
      <p:ext uri="{BB962C8B-B14F-4D97-AF65-F5344CB8AC3E}">
        <p14:creationId xmlns:p14="http://schemas.microsoft.com/office/powerpoint/2010/main" val="2512613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7092" y="3429000"/>
            <a:ext cx="7715200" cy="2364507"/>
          </a:xfrm>
        </p:spPr>
        <p:txBody>
          <a:bodyPr>
            <a:normAutofit/>
          </a:bodyPr>
          <a:lstStyle/>
          <a:p>
            <a:r>
              <a:rPr lang="es-ES" dirty="0" smtClean="0">
                <a:hlinkClick r:id="rId2"/>
              </a:rPr>
              <a:t>Formulario de primaria:   </a:t>
            </a:r>
            <a:r>
              <a:rPr lang="es-ES" u="sng" dirty="0">
                <a:hlinkClick r:id="rId3"/>
              </a:rPr>
              <a:t>http://bit.ly/2IVV7TI</a:t>
            </a:r>
            <a:r>
              <a:rPr lang="es-ES" dirty="0"/>
              <a:t> </a:t>
            </a:r>
          </a:p>
          <a:p>
            <a:r>
              <a:rPr lang="es-ES" dirty="0" smtClean="0">
                <a:hlinkClick r:id="rId4"/>
              </a:rPr>
              <a:t>Formulario de  Secundaria: </a:t>
            </a:r>
            <a:r>
              <a:rPr lang="es-ES" u="sng" dirty="0">
                <a:hlinkClick r:id="rId5"/>
              </a:rPr>
              <a:t>http://</a:t>
            </a:r>
            <a:r>
              <a:rPr lang="es-ES" u="sng" dirty="0" smtClean="0">
                <a:hlinkClick r:id="rId5"/>
              </a:rPr>
              <a:t>bit.ly/2Hm6xCU</a:t>
            </a:r>
            <a:endParaRPr lang="es-ES" dirty="0" smtClean="0">
              <a:hlinkClick r:id="rId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33" y="0"/>
            <a:ext cx="91440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115616" y="2348880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s-ES" sz="3200" b="1" i="1" dirty="0">
                <a:solidFill>
                  <a:prstClr val="black"/>
                </a:solidFill>
                <a:hlinkClick r:id="rId2"/>
              </a:rPr>
              <a:t>LINK </a:t>
            </a:r>
            <a:r>
              <a:rPr lang="es-ES" sz="3200" b="1" i="1" dirty="0" smtClean="0">
                <a:solidFill>
                  <a:prstClr val="black"/>
                </a:solidFill>
                <a:hlinkClick r:id="rId2"/>
              </a:rPr>
              <a:t>- Vence el 30 de abril</a:t>
            </a:r>
            <a:endParaRPr lang="es-ES" sz="3200" b="1" i="1" dirty="0">
              <a:solidFill>
                <a:prstClr val="black"/>
              </a:solidFill>
              <a:hlinkClick r:id="rId2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1520" y="1117774"/>
            <a:ext cx="8352928" cy="707886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coolSlant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4000" b="1" dirty="0" smtClean="0">
                <a:solidFill>
                  <a:prstClr val="black"/>
                </a:solidFill>
              </a:rPr>
              <a:t>CUESTIONARIO</a:t>
            </a:r>
            <a:endParaRPr lang="es-AR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8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6632"/>
            <a:ext cx="8445624" cy="72728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x-none" dirty="0">
                <a:solidFill>
                  <a:srgbClr val="FF0000"/>
                </a:solidFill>
              </a:rPr>
              <a:t>LENGUA *</a:t>
            </a:r>
          </a:p>
          <a:p>
            <a:r>
              <a:rPr lang="x-none" dirty="0"/>
              <a:t>a. Enunciar hasta </a:t>
            </a:r>
            <a:r>
              <a:rPr lang="x-none" dirty="0">
                <a:solidFill>
                  <a:srgbClr val="FF0000"/>
                </a:solidFill>
              </a:rPr>
              <a:t>tres dificultades </a:t>
            </a:r>
            <a:r>
              <a:rPr lang="x-none" dirty="0"/>
              <a:t>que tengan los estudiantes de segundo ciclo, referidos </a:t>
            </a:r>
            <a:r>
              <a:rPr lang="x-none" dirty="0" smtClean="0"/>
              <a:t>a </a:t>
            </a:r>
            <a:r>
              <a:rPr lang="x-none" dirty="0">
                <a:solidFill>
                  <a:srgbClr val="FF0000"/>
                </a:solidFill>
              </a:rPr>
              <a:t>aprendizajes de Lengua y ordenar según la importancia que le adjudiquen</a:t>
            </a:r>
            <a:r>
              <a:rPr lang="x-none" dirty="0"/>
              <a:t>. Incorpore ejemplos que muestren las situaciones expresadas anteriormente. (Hasta 2000 caracteres con espacios)</a:t>
            </a:r>
          </a:p>
          <a:p>
            <a:pPr marL="0" indent="0">
              <a:buNone/>
            </a:pPr>
            <a:endParaRPr lang="x-none" dirty="0"/>
          </a:p>
          <a:p>
            <a:r>
              <a:rPr lang="x-none" dirty="0"/>
              <a:t>b. Enunciar hasta </a:t>
            </a:r>
            <a:r>
              <a:rPr lang="x-none" dirty="0">
                <a:solidFill>
                  <a:srgbClr val="FF0000"/>
                </a:solidFill>
              </a:rPr>
              <a:t>tres dificultades </a:t>
            </a:r>
            <a:r>
              <a:rPr lang="x-none" dirty="0"/>
              <a:t>que tengan los estudiantes de segundo ciclo, referidos al </a:t>
            </a:r>
            <a:r>
              <a:rPr lang="x-none" dirty="0">
                <a:solidFill>
                  <a:srgbClr val="FF0000"/>
                </a:solidFill>
              </a:rPr>
              <a:t>aprendizaje de la capacidad abordaje y resolución de situaciones problemáticas en Lengua </a:t>
            </a:r>
            <a:r>
              <a:rPr lang="x-none" dirty="0"/>
              <a:t>y ordenar según la importancia que le adjudiquen. Incorpore ejemplos que muestren las situaciones expresadas anteriormente. (Hasta 2000 caracteres con espacios</a:t>
            </a:r>
            <a:r>
              <a:rPr lang="x-none" dirty="0" smtClean="0"/>
              <a:t>)</a:t>
            </a:r>
          </a:p>
          <a:p>
            <a:endParaRPr lang="x-none" dirty="0"/>
          </a:p>
          <a:p>
            <a:pPr marL="0" indent="0">
              <a:buNone/>
            </a:pPr>
            <a:r>
              <a:rPr lang="x-none" dirty="0" smtClean="0">
                <a:solidFill>
                  <a:srgbClr val="FF0000"/>
                </a:solidFill>
              </a:rPr>
              <a:t>MATEMÁTICA </a:t>
            </a:r>
            <a:r>
              <a:rPr lang="x-none" dirty="0">
                <a:solidFill>
                  <a:srgbClr val="FF0000"/>
                </a:solidFill>
              </a:rPr>
              <a:t>*</a:t>
            </a:r>
          </a:p>
          <a:p>
            <a:r>
              <a:rPr lang="x-none" dirty="0"/>
              <a:t>a. Enunciar hasta </a:t>
            </a:r>
            <a:r>
              <a:rPr lang="x-none" dirty="0">
                <a:solidFill>
                  <a:srgbClr val="FF0000"/>
                </a:solidFill>
              </a:rPr>
              <a:t>tres dificultades </a:t>
            </a:r>
            <a:r>
              <a:rPr lang="x-none" dirty="0"/>
              <a:t>que tengan los estudiantes de segundo ciclo, referidos a </a:t>
            </a:r>
            <a:r>
              <a:rPr lang="x-none" dirty="0">
                <a:solidFill>
                  <a:srgbClr val="FF0000"/>
                </a:solidFill>
              </a:rPr>
              <a:t>aprendizajes de la Matemática y ordenar según la importancia que le adjudiquen</a:t>
            </a:r>
            <a:r>
              <a:rPr lang="x-none" dirty="0"/>
              <a:t>. Incorpore ejemplos que muestren las situaciones expresadas anteriormente. (Hasta 2000 caracteres con espacios</a:t>
            </a:r>
            <a:r>
              <a:rPr lang="x-none" dirty="0" smtClean="0"/>
              <a:t>)</a:t>
            </a:r>
          </a:p>
          <a:p>
            <a:pPr marL="0" indent="0">
              <a:buNone/>
            </a:pPr>
            <a:endParaRPr lang="x-none" dirty="0"/>
          </a:p>
          <a:p>
            <a:r>
              <a:rPr lang="x-none" dirty="0"/>
              <a:t>b. Enunciar hasta </a:t>
            </a:r>
            <a:r>
              <a:rPr lang="x-none" dirty="0">
                <a:solidFill>
                  <a:srgbClr val="FF0000"/>
                </a:solidFill>
              </a:rPr>
              <a:t>tres dificultades </a:t>
            </a:r>
            <a:r>
              <a:rPr lang="x-none" dirty="0"/>
              <a:t>que tengan los estudiantes de segundo ciclo, referidos </a:t>
            </a:r>
            <a:r>
              <a:rPr lang="x-none" dirty="0">
                <a:solidFill>
                  <a:srgbClr val="FF0000"/>
                </a:solidFill>
              </a:rPr>
              <a:t>al aprendizaje de la capacidad oralidad, lectura y escritura con énfasis en comprensión lectora en Matemática </a:t>
            </a:r>
            <a:r>
              <a:rPr lang="x-none" dirty="0"/>
              <a:t>y ordenar según la importancia que le adjudiquen. Incorpore ejemplos que muestren las situaciones expresadas anteriormente. (Hasta 2000 caracteres con espacios)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8138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11560" y="1124744"/>
            <a:ext cx="8064896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3600" b="1" dirty="0" smtClean="0">
                <a:solidFill>
                  <a:prstClr val="black"/>
                </a:solidFill>
              </a:rPr>
              <a:t>PROYECTO DE APRENDIZAJES PRIORITARIOS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0" y="0"/>
            <a:ext cx="9144000" cy="1233093"/>
            <a:chOff x="0" y="0"/>
            <a:chExt cx="9144000" cy="1233093"/>
          </a:xfrm>
        </p:grpSpPr>
        <p:pic>
          <p:nvPicPr>
            <p:cNvPr id="4" name="Picture 1" descr="PIE-01 (1)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777875"/>
            </a:xfrm>
            <a:prstGeom prst="rect">
              <a:avLst/>
            </a:prstGeom>
            <a:noFill/>
          </p:spPr>
        </p:pic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6405750" y="94320"/>
              <a:ext cx="2738250" cy="1138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</a:pPr>
              <a:r>
                <a:rPr lang="es-E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es-E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endPara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</a:pPr>
              <a:endParaRPr lang="es-AR" sz="700" i="1" dirty="0" smtClean="0">
                <a:solidFill>
                  <a:prstClr val="black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</a:pPr>
              <a:r>
                <a:rPr lang="es-AR" sz="700" i="1" dirty="0" smtClean="0">
                  <a:solidFill>
                    <a:prstClr val="black"/>
                  </a:solidFill>
                  <a:latin typeface="Trebuchet MS" pitchFamily="34" charset="0"/>
                  <a:ea typeface="Calibri" pitchFamily="34" charset="0"/>
                  <a:cs typeface="Times New Roman" pitchFamily="18" charset="0"/>
                </a:rPr>
                <a:t>“2018 - AÑO DEL CENTENARIO DE LA REFORMA UNIVERSITARIA”</a:t>
              </a:r>
              <a:endParaRPr lang="es-ES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</a:pPr>
              <a:endPara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 descr="C:\Users\Horacio\AppData\Local\Temp\Rar$DI00.420\Esc.Fa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4334">
            <a:off x="4217462" y="2791906"/>
            <a:ext cx="2584616" cy="277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racio\AppData\Local\Temp\Rar$DI00.482\faro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126">
            <a:off x="6525905" y="3061375"/>
            <a:ext cx="2092382" cy="190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92814" y="3212976"/>
            <a:ext cx="34747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-Construcción Colectiva</a:t>
            </a:r>
          </a:p>
          <a:p>
            <a:endParaRPr lang="es-AR" sz="2400" b="1" dirty="0"/>
          </a:p>
          <a:p>
            <a:r>
              <a:rPr lang="es-AR" sz="2400" b="1" dirty="0" smtClean="0"/>
              <a:t>-Situación actual y futura</a:t>
            </a:r>
          </a:p>
          <a:p>
            <a:endParaRPr lang="es-AR" sz="2400" b="1" dirty="0" smtClean="0"/>
          </a:p>
          <a:p>
            <a:r>
              <a:rPr lang="es-AR" sz="2400" b="1" dirty="0" smtClean="0"/>
              <a:t>-Metas y acciones concretas y realizables 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164604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1124744"/>
            <a:ext cx="8352928" cy="341632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coolSlant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4400" b="1" dirty="0" smtClean="0">
                <a:solidFill>
                  <a:prstClr val="black"/>
                </a:solidFill>
              </a:rPr>
              <a:t>ACOMPAÑAMIENTO SITUADO </a:t>
            </a:r>
          </a:p>
          <a:p>
            <a:pPr algn="ctr"/>
            <a:r>
              <a:rPr lang="es-AR" sz="4400" b="1" dirty="0" smtClean="0">
                <a:solidFill>
                  <a:prstClr val="black"/>
                </a:solidFill>
              </a:rPr>
              <a:t>CON FOCO EN LENGUA, MATEMÁTICA Y GESTIÓN INSTITUCIONAL</a:t>
            </a:r>
          </a:p>
          <a:p>
            <a:pPr algn="ctr"/>
            <a:endParaRPr lang="es-AR" sz="4000" b="1" dirty="0" smtClean="0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364088" y="6206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7169" name="Picture 1" descr="PIE-01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77875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405750" y="94320"/>
            <a:ext cx="273825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s-E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endParaRPr lang="es-AR" sz="700" i="1" dirty="0" smtClean="0">
              <a:solidFill>
                <a:prstClr val="black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AR" sz="700" i="1" dirty="0" smtClean="0">
                <a:solidFill>
                  <a:prstClr val="black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“2018 - AÑO DEL CENTENARIO DE LA REFORMA UNIVERSITARIA”</a:t>
            </a:r>
            <a:endParaRPr lang="es-ES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endParaRPr lang="es-E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279952" y="4653136"/>
            <a:ext cx="4572000" cy="166814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s-ES" sz="3200" b="1" i="1" dirty="0">
                <a:solidFill>
                  <a:prstClr val="black"/>
                </a:solidFill>
              </a:rPr>
              <a:t>ESCUELAS  </a:t>
            </a:r>
          </a:p>
          <a:p>
            <a:pPr lvl="0" algn="ctr">
              <a:spcBef>
                <a:spcPct val="20000"/>
              </a:spcBef>
            </a:pPr>
            <a:r>
              <a:rPr lang="es-ES" sz="3200" b="1" i="1" dirty="0">
                <a:solidFill>
                  <a:srgbClr val="7030A0"/>
                </a:solidFill>
              </a:rPr>
              <a:t>continúan en la Cohorte asignada</a:t>
            </a:r>
          </a:p>
        </p:txBody>
      </p:sp>
    </p:spTree>
    <p:extLst>
      <p:ext uri="{BB962C8B-B14F-4D97-AF65-F5344CB8AC3E}">
        <p14:creationId xmlns:p14="http://schemas.microsoft.com/office/powerpoint/2010/main" val="326315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412776"/>
            <a:ext cx="7715200" cy="724942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AR" b="1" dirty="0" smtClean="0">
                <a:solidFill>
                  <a:schemeClr val="bg1"/>
                </a:solidFill>
              </a:rPr>
              <a:t>ROL DEL TUTOR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57290" y="2420887"/>
            <a:ext cx="6239046" cy="3622749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s-AR" sz="4000" b="1" dirty="0" smtClean="0"/>
              <a:t>Es quien:</a:t>
            </a:r>
          </a:p>
          <a:p>
            <a:pPr algn="ctr">
              <a:buNone/>
            </a:pPr>
            <a:r>
              <a:rPr lang="es-AR" sz="4000" b="1" dirty="0" smtClean="0"/>
              <a:t>ACOMPAÑA,</a:t>
            </a:r>
          </a:p>
          <a:p>
            <a:pPr algn="ctr">
              <a:buNone/>
            </a:pPr>
            <a:r>
              <a:rPr lang="es-AR" sz="4000" b="1" dirty="0" smtClean="0"/>
              <a:t>ORIENTA,</a:t>
            </a:r>
          </a:p>
          <a:p>
            <a:pPr algn="ctr">
              <a:buNone/>
            </a:pPr>
            <a:r>
              <a:rPr lang="es-AR" sz="4000" b="1" dirty="0" smtClean="0"/>
              <a:t>SUGIERE,</a:t>
            </a:r>
          </a:p>
          <a:p>
            <a:pPr algn="ctr">
              <a:buNone/>
            </a:pPr>
            <a:r>
              <a:rPr lang="es-AR" sz="4000" b="1" dirty="0" smtClean="0"/>
              <a:t>GUÍA…</a:t>
            </a:r>
          </a:p>
          <a:p>
            <a:pPr algn="ctr">
              <a:buNone/>
            </a:pPr>
            <a:endParaRPr lang="es-AR" sz="4000" b="1" dirty="0" smtClean="0"/>
          </a:p>
          <a:p>
            <a:pPr algn="ctr">
              <a:buNone/>
            </a:pPr>
            <a:endParaRPr lang="es-AR" sz="4000" b="1" dirty="0" smtClean="0"/>
          </a:p>
          <a:p>
            <a:pPr algn="ctr">
              <a:buNone/>
            </a:pPr>
            <a:endParaRPr lang="es-AR" sz="4000" b="1" dirty="0" smtClean="0"/>
          </a:p>
          <a:p>
            <a:pPr algn="ctr">
              <a:buNone/>
            </a:pPr>
            <a:endParaRPr lang="es-AR" sz="4000" b="1" dirty="0"/>
          </a:p>
        </p:txBody>
      </p:sp>
      <p:grpSp>
        <p:nvGrpSpPr>
          <p:cNvPr id="4" name="3 Grupo"/>
          <p:cNvGrpSpPr/>
          <p:nvPr/>
        </p:nvGrpSpPr>
        <p:grpSpPr>
          <a:xfrm>
            <a:off x="0" y="0"/>
            <a:ext cx="9144000" cy="1233093"/>
            <a:chOff x="0" y="0"/>
            <a:chExt cx="9144000" cy="1233093"/>
          </a:xfrm>
        </p:grpSpPr>
        <p:pic>
          <p:nvPicPr>
            <p:cNvPr id="5" name="Picture 1" descr="PIE-01 (1)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777875"/>
            </a:xfrm>
            <a:prstGeom prst="rect">
              <a:avLst/>
            </a:prstGeom>
            <a:noFill/>
          </p:spPr>
        </p:pic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6405750" y="94320"/>
              <a:ext cx="2738250" cy="1138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06700" algn="ctr"/>
                  <a:tab pos="5611813" algn="r"/>
                </a:tabLst>
              </a:pPr>
              <a:r>
                <a: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/>
              </a:r>
              <a:br>
                <a: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</a:b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06700" algn="ctr"/>
                  <a:tab pos="5611813" algn="r"/>
                </a:tabLst>
              </a:pPr>
              <a:endParaRPr kumimoji="0" lang="es-AR" sz="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06700" algn="ctr"/>
                  <a:tab pos="5611813" algn="r"/>
                </a:tabLst>
              </a:pPr>
              <a:r>
                <a:rPr kumimoji="0" lang="es-AR" sz="7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  <a:ea typeface="Calibri" pitchFamily="34" charset="0"/>
                  <a:cs typeface="Times New Roman" pitchFamily="18" charset="0"/>
                </a:rPr>
                <a:t>“2018 - AÑO DEL CENTENARIO DE LA REFORMA UNIVERSITARIA”</a:t>
              </a:r>
              <a:endPara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06700" algn="ctr"/>
                  <a:tab pos="5611813" algn="r"/>
                </a:tabLst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14300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AR" b="1" dirty="0" smtClean="0">
                <a:solidFill>
                  <a:schemeClr val="bg1"/>
                </a:solidFill>
              </a:rPr>
              <a:t>VISITAS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2996952"/>
            <a:ext cx="6048672" cy="3254710"/>
          </a:xfr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s-AR" b="1" dirty="0" smtClean="0"/>
          </a:p>
          <a:p>
            <a:pPr>
              <a:buNone/>
            </a:pPr>
            <a:r>
              <a:rPr lang="es-AR" sz="3600" b="1" dirty="0" smtClean="0"/>
              <a:t>TOTAL: </a:t>
            </a:r>
          </a:p>
          <a:p>
            <a:pPr algn="ctr">
              <a:buFontTx/>
              <a:buChar char="-"/>
            </a:pPr>
            <a:r>
              <a:rPr lang="es-AR" sz="3600" b="1" dirty="0" smtClean="0"/>
              <a:t>SEIS (6) VISITAS a cada escuela en 2018</a:t>
            </a:r>
          </a:p>
          <a:p>
            <a:pPr marL="0" indent="0" algn="ctr">
              <a:buNone/>
            </a:pPr>
            <a:r>
              <a:rPr lang="es-AR" sz="3600" b="1" dirty="0" smtClean="0"/>
              <a:t> </a:t>
            </a:r>
          </a:p>
          <a:p>
            <a:pPr>
              <a:buNone/>
            </a:pPr>
            <a:r>
              <a:rPr lang="es-AR" sz="2800" b="1" dirty="0" smtClean="0"/>
              <a:t>(De mayo a noviembre. Una (1) por mes)</a:t>
            </a:r>
            <a:endParaRPr lang="es-AR" sz="2800" b="1" dirty="0"/>
          </a:p>
        </p:txBody>
      </p:sp>
      <p:grpSp>
        <p:nvGrpSpPr>
          <p:cNvPr id="4" name="3 Grupo"/>
          <p:cNvGrpSpPr/>
          <p:nvPr/>
        </p:nvGrpSpPr>
        <p:grpSpPr>
          <a:xfrm>
            <a:off x="0" y="0"/>
            <a:ext cx="9144000" cy="1233093"/>
            <a:chOff x="0" y="0"/>
            <a:chExt cx="9144000" cy="1233093"/>
          </a:xfrm>
        </p:grpSpPr>
        <p:pic>
          <p:nvPicPr>
            <p:cNvPr id="5" name="Picture 1" descr="PIE-01 (1)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777875"/>
            </a:xfrm>
            <a:prstGeom prst="rect">
              <a:avLst/>
            </a:prstGeom>
            <a:noFill/>
          </p:spPr>
        </p:pic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6405750" y="94320"/>
              <a:ext cx="2738250" cy="1138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06700" algn="ctr"/>
                  <a:tab pos="5611813" algn="r"/>
                </a:tabLst>
              </a:pPr>
              <a:r>
                <a: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/>
              </a:r>
              <a:br>
                <a: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</a:b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06700" algn="ctr"/>
                  <a:tab pos="5611813" algn="r"/>
                </a:tabLst>
              </a:pPr>
              <a:endParaRPr kumimoji="0" lang="es-AR" sz="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06700" algn="ctr"/>
                  <a:tab pos="5611813" algn="r"/>
                </a:tabLst>
              </a:pPr>
              <a:r>
                <a:rPr kumimoji="0" lang="es-AR" sz="7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  <a:ea typeface="Calibri" pitchFamily="34" charset="0"/>
                  <a:cs typeface="Times New Roman" pitchFamily="18" charset="0"/>
                </a:rPr>
                <a:t>“2018 - AÑO DEL CENTENARIO DE LA REFORMA UNIVERSITARIA”</a:t>
              </a:r>
              <a:endPara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06700" algn="ctr"/>
                  <a:tab pos="5611813" algn="r"/>
                </a:tabLst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11560" y="1124744"/>
            <a:ext cx="8064896" cy="45243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s-AR" sz="3600" b="1" dirty="0" smtClean="0"/>
          </a:p>
          <a:p>
            <a:pPr algn="ctr"/>
            <a:r>
              <a:rPr lang="es-AR" sz="3600" b="1" dirty="0" smtClean="0"/>
              <a:t>Las ESCUELAS FAROS Independientemente de la Cohorte en que se encuentren en el Programa </a:t>
            </a:r>
            <a:r>
              <a:rPr lang="es-AR" sz="3600" b="1" i="1" dirty="0" smtClean="0"/>
              <a:t>Nuestra Escuela</a:t>
            </a:r>
            <a:r>
              <a:rPr lang="es-AR" sz="3600" b="1" dirty="0" smtClean="0"/>
              <a:t>, presentarán como trabajo final 2018 el </a:t>
            </a:r>
            <a:r>
              <a:rPr lang="es-AR" sz="3600" b="1" i="1" dirty="0" smtClean="0"/>
              <a:t>PROYECTO ESCOLAR DE APRENDIZAJES PRIORITARIOS.</a:t>
            </a:r>
          </a:p>
          <a:p>
            <a:pPr algn="ctr"/>
            <a:endParaRPr lang="es-ES" sz="3600" b="1" dirty="0"/>
          </a:p>
        </p:txBody>
      </p:sp>
      <p:grpSp>
        <p:nvGrpSpPr>
          <p:cNvPr id="3" name="2 Grupo"/>
          <p:cNvGrpSpPr/>
          <p:nvPr/>
        </p:nvGrpSpPr>
        <p:grpSpPr>
          <a:xfrm>
            <a:off x="0" y="0"/>
            <a:ext cx="9144000" cy="1233093"/>
            <a:chOff x="0" y="0"/>
            <a:chExt cx="9144000" cy="1233093"/>
          </a:xfrm>
        </p:grpSpPr>
        <p:pic>
          <p:nvPicPr>
            <p:cNvPr id="4" name="Picture 1" descr="PIE-01 (1)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777875"/>
            </a:xfrm>
            <a:prstGeom prst="rect">
              <a:avLst/>
            </a:prstGeom>
            <a:noFill/>
          </p:spPr>
        </p:pic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6405750" y="94320"/>
              <a:ext cx="2738250" cy="1138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06700" algn="ctr"/>
                  <a:tab pos="5611813" algn="r"/>
                </a:tabLst>
              </a:pPr>
              <a:r>
                <a: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/>
              </a:r>
              <a:br>
                <a: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</a:b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06700" algn="ctr"/>
                  <a:tab pos="5611813" algn="r"/>
                </a:tabLst>
              </a:pPr>
              <a:endParaRPr kumimoji="0" lang="es-AR" sz="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06700" algn="ctr"/>
                  <a:tab pos="5611813" algn="r"/>
                </a:tabLst>
              </a:pPr>
              <a:r>
                <a:rPr kumimoji="0" lang="es-AR" sz="7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  <a:ea typeface="Calibri" pitchFamily="34" charset="0"/>
                  <a:cs typeface="Times New Roman" pitchFamily="18" charset="0"/>
                </a:rPr>
                <a:t>“2018 - AÑO DEL CENTENARIO DE LA REFORMA UNIVERSITARIA”</a:t>
              </a:r>
              <a:endPara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06700" algn="ctr"/>
                  <a:tab pos="5611813" algn="r"/>
                </a:tabLst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45765" y="1412776"/>
            <a:ext cx="8064896" cy="45243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s-AR" sz="3600" b="1" dirty="0" smtClean="0">
              <a:solidFill>
                <a:prstClr val="black"/>
              </a:solidFill>
            </a:endParaRPr>
          </a:p>
          <a:p>
            <a:pPr algn="ctr"/>
            <a:r>
              <a:rPr lang="es-AR" sz="3600" b="1" dirty="0" smtClean="0">
                <a:solidFill>
                  <a:prstClr val="black"/>
                </a:solidFill>
              </a:rPr>
              <a:t>ATENEOS</a:t>
            </a:r>
          </a:p>
          <a:p>
            <a:pPr algn="ctr"/>
            <a:r>
              <a:rPr lang="es-AR" sz="3600" b="1" dirty="0" smtClean="0">
                <a:solidFill>
                  <a:prstClr val="black"/>
                </a:solidFill>
              </a:rPr>
              <a:t>(Por grupos de escuelas y dificultades)</a:t>
            </a:r>
          </a:p>
          <a:p>
            <a:pPr algn="ctr"/>
            <a:endParaRPr lang="es-AR" sz="3600" b="1" dirty="0" smtClean="0">
              <a:solidFill>
                <a:prstClr val="black"/>
              </a:solidFill>
            </a:endParaRPr>
          </a:p>
          <a:p>
            <a:pPr algn="ctr"/>
            <a:endParaRPr lang="es-ES" sz="3600" b="1" dirty="0" smtClean="0">
              <a:solidFill>
                <a:prstClr val="black"/>
              </a:solidFill>
            </a:endParaRPr>
          </a:p>
          <a:p>
            <a:pPr marL="571500" indent="-571500" algn="ctr">
              <a:buFont typeface="Arial" pitchFamily="34" charset="0"/>
              <a:buChar char="•"/>
            </a:pPr>
            <a:r>
              <a:rPr lang="es-ES" sz="3600" b="1" dirty="0" smtClean="0">
                <a:solidFill>
                  <a:srgbClr val="00B050"/>
                </a:solidFill>
              </a:rPr>
              <a:t>Lengua</a:t>
            </a:r>
          </a:p>
          <a:p>
            <a:pPr algn="ctr"/>
            <a:r>
              <a:rPr lang="es-ES" sz="3600" b="1" dirty="0" smtClean="0">
                <a:solidFill>
                  <a:srgbClr val="00B050"/>
                </a:solidFill>
              </a:rPr>
              <a:t> </a:t>
            </a:r>
          </a:p>
          <a:p>
            <a:pPr marL="571500" indent="-571500" algn="ctr">
              <a:buFont typeface="Arial" pitchFamily="34" charset="0"/>
              <a:buChar char="•"/>
            </a:pPr>
            <a:r>
              <a:rPr lang="es-ES" sz="3600" b="1" dirty="0" smtClean="0">
                <a:solidFill>
                  <a:srgbClr val="00B050"/>
                </a:solidFill>
              </a:rPr>
              <a:t>Matemática</a:t>
            </a:r>
            <a:endParaRPr lang="es-ES" sz="3600" b="1" dirty="0">
              <a:solidFill>
                <a:srgbClr val="00B050"/>
              </a:solidFill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0" y="0"/>
            <a:ext cx="9144000" cy="1233093"/>
            <a:chOff x="0" y="0"/>
            <a:chExt cx="9144000" cy="1233093"/>
          </a:xfrm>
        </p:grpSpPr>
        <p:pic>
          <p:nvPicPr>
            <p:cNvPr id="4" name="Picture 1" descr="PIE-01 (1)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777875"/>
            </a:xfrm>
            <a:prstGeom prst="rect">
              <a:avLst/>
            </a:prstGeom>
            <a:noFill/>
          </p:spPr>
        </p:pic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6405750" y="94320"/>
              <a:ext cx="2738250" cy="1138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</a:pPr>
              <a:r>
                <a:rPr lang="es-E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es-E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endPara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</a:pPr>
              <a:endParaRPr lang="es-AR" sz="700" i="1" dirty="0" smtClean="0">
                <a:solidFill>
                  <a:prstClr val="black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</a:pPr>
              <a:r>
                <a:rPr lang="es-AR" sz="700" i="1" dirty="0" smtClean="0">
                  <a:solidFill>
                    <a:prstClr val="black"/>
                  </a:solidFill>
                  <a:latin typeface="Trebuchet MS" pitchFamily="34" charset="0"/>
                  <a:ea typeface="Calibri" pitchFamily="34" charset="0"/>
                  <a:cs typeface="Times New Roman" pitchFamily="18" charset="0"/>
                </a:rPr>
                <a:t>“2018 - AÑO DEL CENTENARIO DE LA REFORMA UNIVERSITARIA”</a:t>
              </a:r>
              <a:endParaRPr lang="es-ES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</a:pPr>
              <a:endPara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053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246779" y="940705"/>
            <a:ext cx="6858048" cy="584775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coolSlant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3200" b="1" dirty="0" smtClean="0">
                <a:solidFill>
                  <a:schemeClr val="tx1"/>
                </a:solidFill>
              </a:rPr>
              <a:t>MARCO Y FINALIDAD</a:t>
            </a:r>
            <a:endParaRPr lang="es-AR" sz="2400" b="1" dirty="0">
              <a:solidFill>
                <a:srgbClr val="FFFF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04180" y="1750806"/>
            <a:ext cx="8568952" cy="526297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sz="2400" b="1" dirty="0" smtClean="0"/>
              <a:t>INTENCIONALIDAD</a:t>
            </a:r>
          </a:p>
          <a:p>
            <a:r>
              <a:rPr lang="es-AR" sz="2400" b="1" dirty="0" smtClean="0"/>
              <a:t>Acompañar  a las Escuelas en el análisis y construcción de problemáticas relacionadas con el aprendizaje de los estudiantes y el cuidado de sus trayectorias escolares.</a:t>
            </a:r>
          </a:p>
          <a:p>
            <a:endParaRPr lang="es-AR" sz="2400" b="1" dirty="0"/>
          </a:p>
          <a:p>
            <a:r>
              <a:rPr lang="es-AR" sz="2400" b="1" dirty="0" smtClean="0"/>
              <a:t>A través de:</a:t>
            </a:r>
          </a:p>
          <a:p>
            <a:pPr>
              <a:buFont typeface="Arial" pitchFamily="34" charset="0"/>
              <a:buChar char="•"/>
            </a:pPr>
            <a:r>
              <a:rPr lang="es-AR" sz="2400" b="1" dirty="0" smtClean="0"/>
              <a:t> Fortalecer los aprendizajes en Lengua y Matemática.</a:t>
            </a:r>
          </a:p>
          <a:p>
            <a:pPr>
              <a:buFont typeface="Arial" pitchFamily="34" charset="0"/>
              <a:buChar char="•"/>
            </a:pPr>
            <a:r>
              <a:rPr lang="es-AR" sz="2400" b="1" dirty="0" smtClean="0"/>
              <a:t> Generar propuestas para sostener las trayectorias escolares continuas y completas.</a:t>
            </a:r>
          </a:p>
          <a:p>
            <a:pPr>
              <a:buFont typeface="Arial" pitchFamily="34" charset="0"/>
              <a:buChar char="•"/>
            </a:pPr>
            <a:r>
              <a:rPr lang="es-AR" sz="2400" b="1" dirty="0" smtClean="0"/>
              <a:t> Propiciar transformaciones profundas y significativas en las prácticas institucionales y pedagógicas.</a:t>
            </a:r>
          </a:p>
          <a:p>
            <a:pPr>
              <a:buFont typeface="Arial" pitchFamily="34" charset="0"/>
              <a:buChar char="•"/>
            </a:pPr>
            <a:r>
              <a:rPr lang="es-AR" sz="2400" b="1" dirty="0"/>
              <a:t> </a:t>
            </a:r>
            <a:r>
              <a:rPr lang="es-AR" sz="2400" b="1" dirty="0" smtClean="0"/>
              <a:t>Profundizar </a:t>
            </a:r>
            <a:r>
              <a:rPr lang="es-AR" sz="2400" b="1" dirty="0"/>
              <a:t>el acompañamiento a los estudiantes.</a:t>
            </a:r>
          </a:p>
          <a:p>
            <a:endParaRPr lang="es-AR" sz="2400" b="1" dirty="0" smtClean="0"/>
          </a:p>
          <a:p>
            <a:pPr algn="ctr"/>
            <a:r>
              <a:rPr lang="es-AR" sz="2400" b="1" i="1" u="sng" dirty="0" smtClean="0">
                <a:solidFill>
                  <a:schemeClr val="accent6">
                    <a:lumMod val="75000"/>
                  </a:schemeClr>
                </a:solidFill>
              </a:rPr>
              <a:t>Todos son capaces de aprender</a:t>
            </a:r>
            <a:endParaRPr lang="es-AR" sz="2400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364088" y="6206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7169" name="Picture 1" descr="PIE-01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77875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405750" y="94320"/>
            <a:ext cx="273825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endParaRPr kumimoji="0" lang="es-AR" sz="7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AR" sz="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“2018 - AÑO DEL CENTENARIO DE LA REFORMA UNIVERSITARIA”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259632" y="972017"/>
            <a:ext cx="6858048" cy="52322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coolSlant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solidFill>
                  <a:prstClr val="black"/>
                </a:solidFill>
              </a:rPr>
              <a:t>RESPONSABLES</a:t>
            </a:r>
            <a:endParaRPr lang="es-AR" sz="2000" b="1" dirty="0">
              <a:solidFill>
                <a:srgbClr val="FFFF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1700808"/>
            <a:ext cx="8280920" cy="489364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prstClr val="black"/>
                </a:solidFill>
              </a:rPr>
              <a:t>Secretaría de Educación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prstClr val="black"/>
                </a:solidFill>
              </a:rPr>
              <a:t>Subsecretaría </a:t>
            </a:r>
            <a:r>
              <a:rPr lang="es-ES" sz="2400" dirty="0">
                <a:solidFill>
                  <a:prstClr val="black"/>
                </a:solidFill>
              </a:rPr>
              <a:t>de Promoción de Igualdad y </a:t>
            </a:r>
            <a:r>
              <a:rPr lang="es-ES" sz="2400" dirty="0" smtClean="0">
                <a:solidFill>
                  <a:prstClr val="black"/>
                </a:solidFill>
              </a:rPr>
              <a:t>Calidad </a:t>
            </a:r>
            <a:r>
              <a:rPr lang="es-ES" sz="2400" dirty="0">
                <a:solidFill>
                  <a:prstClr val="black"/>
                </a:solidFill>
              </a:rPr>
              <a:t>Educativa.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>
                <a:solidFill>
                  <a:prstClr val="black"/>
                </a:solidFill>
              </a:rPr>
              <a:t>     </a:t>
            </a:r>
            <a:r>
              <a:rPr lang="es-ES" sz="2400" dirty="0" smtClean="0">
                <a:solidFill>
                  <a:prstClr val="black"/>
                </a:solidFill>
              </a:rPr>
              <a:t>Dirección General de Planeamiento, Información y Evaluación Educativa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solidFill>
                  <a:prstClr val="black"/>
                </a:solidFill>
              </a:rPr>
              <a:t>     Dirección General de Educación Primaria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solidFill>
                  <a:prstClr val="black"/>
                </a:solidFill>
              </a:rPr>
              <a:t>     Dirección General de Educación Secundaria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solidFill>
                  <a:prstClr val="black"/>
                </a:solidFill>
              </a:rPr>
              <a:t>     Dirección  General de Educación Técnica y Formación Profesional.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400" dirty="0" smtClean="0">
                <a:solidFill>
                  <a:prstClr val="black"/>
                </a:solidFill>
              </a:rPr>
              <a:t>Supervisiones</a:t>
            </a:r>
            <a:r>
              <a:rPr lang="es-ES" sz="2400" dirty="0">
                <a:solidFill>
                  <a:prstClr val="black"/>
                </a:solidFill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400" dirty="0" smtClean="0">
                <a:solidFill>
                  <a:prstClr val="black"/>
                </a:solidFill>
              </a:rPr>
              <a:t>Direcciones  de escuelas.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400" dirty="0" smtClean="0">
                <a:solidFill>
                  <a:prstClr val="black"/>
                </a:solidFill>
              </a:rPr>
              <a:t>Docentes.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400" dirty="0" smtClean="0">
                <a:solidFill>
                  <a:prstClr val="black"/>
                </a:solidFill>
              </a:rPr>
              <a:t>Tutores del PNFS “Nuestra Escuela”.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400" dirty="0" err="1" smtClean="0">
                <a:solidFill>
                  <a:prstClr val="black"/>
                </a:solidFill>
              </a:rPr>
              <a:t>Ateneistas</a:t>
            </a:r>
            <a:r>
              <a:rPr lang="es-ES" sz="2400" dirty="0" smtClean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364088" y="6206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0" y="0"/>
            <a:ext cx="9144000" cy="1233093"/>
            <a:chOff x="0" y="0"/>
            <a:chExt cx="9144000" cy="1233093"/>
          </a:xfrm>
        </p:grpSpPr>
        <p:pic>
          <p:nvPicPr>
            <p:cNvPr id="7169" name="Picture 1" descr="PIE-01 (1)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777875"/>
            </a:xfrm>
            <a:prstGeom prst="rect">
              <a:avLst/>
            </a:prstGeom>
            <a:noFill/>
          </p:spPr>
        </p:pic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6405750" y="94320"/>
              <a:ext cx="2738250" cy="1138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</a:pPr>
              <a:r>
                <a:rPr lang="es-E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es-E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endPara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</a:pPr>
              <a:endParaRPr lang="es-AR" sz="700" i="1" dirty="0" smtClean="0">
                <a:solidFill>
                  <a:prstClr val="black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</a:pPr>
              <a:r>
                <a:rPr lang="es-AR" sz="700" i="1" dirty="0" smtClean="0">
                  <a:solidFill>
                    <a:prstClr val="black"/>
                  </a:solidFill>
                  <a:latin typeface="Trebuchet MS" pitchFamily="34" charset="0"/>
                  <a:ea typeface="Calibri" pitchFamily="34" charset="0"/>
                  <a:cs typeface="Times New Roman" pitchFamily="18" charset="0"/>
                </a:rPr>
                <a:t>“2018 - AÑO DEL CENTENARIO DE LA REFORMA UNIVERSITARIA”</a:t>
              </a:r>
              <a:endParaRPr lang="es-ES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</a:pPr>
              <a:endPara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599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8" t="4707" r="30684" b="5032"/>
          <a:stretch/>
        </p:blipFill>
        <p:spPr bwMode="auto">
          <a:xfrm>
            <a:off x="0" y="908720"/>
            <a:ext cx="4239491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0" y="5058892"/>
            <a:ext cx="53955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0" t="24999" r="40321" b="21755"/>
          <a:stretch/>
        </p:blipFill>
        <p:spPr bwMode="auto">
          <a:xfrm>
            <a:off x="4788024" y="2204864"/>
            <a:ext cx="381642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derecha"/>
          <p:cNvSpPr/>
          <p:nvPr/>
        </p:nvSpPr>
        <p:spPr>
          <a:xfrm>
            <a:off x="4063615" y="5058892"/>
            <a:ext cx="7920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CuadroTexto"/>
          <p:cNvSpPr txBox="1"/>
          <p:nvPr/>
        </p:nvSpPr>
        <p:spPr>
          <a:xfrm>
            <a:off x="848623" y="281790"/>
            <a:ext cx="396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hlinkClick r:id="rId4"/>
              </a:rPr>
              <a:t>WWW.IGUALDADYCALIDADCBA.GOV.AR</a:t>
            </a:r>
            <a:r>
              <a:rPr lang="es-AR" dirty="0" smtClean="0"/>
              <a:t> </a:t>
            </a:r>
            <a:endParaRPr lang="es-A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9" t="37974" r="20928" b="50297"/>
          <a:stretch/>
        </p:blipFill>
        <p:spPr bwMode="auto">
          <a:xfrm>
            <a:off x="6084168" y="222126"/>
            <a:ext cx="1907704" cy="85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Flecha derecha"/>
          <p:cNvSpPr/>
          <p:nvPr/>
        </p:nvSpPr>
        <p:spPr>
          <a:xfrm>
            <a:off x="4932040" y="28096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Flecha izquierda y arriba"/>
          <p:cNvSpPr/>
          <p:nvPr/>
        </p:nvSpPr>
        <p:spPr>
          <a:xfrm>
            <a:off x="4810092" y="1196752"/>
            <a:ext cx="1931977" cy="85039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0749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44208" y="5013176"/>
            <a:ext cx="2242592" cy="1112987"/>
          </a:xfrm>
        </p:spPr>
        <p:txBody>
          <a:bodyPr/>
          <a:lstStyle/>
          <a:p>
            <a:pPr marL="0" indent="0">
              <a:buNone/>
            </a:pPr>
            <a:r>
              <a:rPr lang="x-none" dirty="0" smtClean="0"/>
              <a:t>Gracias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" y="116632"/>
            <a:ext cx="91440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05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259632" y="1124744"/>
            <a:ext cx="6858048" cy="584775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coolSlant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3200" b="1" dirty="0" smtClean="0">
                <a:solidFill>
                  <a:schemeClr val="tx1"/>
                </a:solidFill>
              </a:rPr>
              <a:t>PROPÓSITO de TRABAJO</a:t>
            </a:r>
            <a:endParaRPr lang="es-AR" sz="2400" b="1" dirty="0">
              <a:solidFill>
                <a:srgbClr val="FFFF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27584" y="1988841"/>
            <a:ext cx="7776864" cy="452431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sz="2800" b="1" dirty="0" smtClean="0"/>
              <a:t> </a:t>
            </a:r>
          </a:p>
          <a:p>
            <a:endParaRPr lang="es-AR" sz="1600" b="1" dirty="0" smtClean="0"/>
          </a:p>
          <a:p>
            <a:pPr algn="ctr"/>
            <a:r>
              <a:rPr lang="es-AR" sz="2400" b="1" dirty="0" smtClean="0"/>
              <a:t>Cuidado de las trayectorias escolares y a la construcción de mejores vínculos en la escuela,  a través de la mejora de los aprendizajes y la disminución de las tasas de abandono y </a:t>
            </a:r>
            <a:r>
              <a:rPr lang="es-AR" sz="2400" b="1" dirty="0" err="1" smtClean="0"/>
              <a:t>repitencia</a:t>
            </a:r>
            <a:r>
              <a:rPr lang="es-AR" sz="2400" b="1" dirty="0" smtClean="0"/>
              <a:t>.</a:t>
            </a:r>
          </a:p>
          <a:p>
            <a:endParaRPr lang="es-AR" sz="2400" b="1" dirty="0" smtClean="0"/>
          </a:p>
          <a:p>
            <a:endParaRPr lang="es-AR" sz="2400" b="1" dirty="0" smtClean="0"/>
          </a:p>
          <a:p>
            <a:pPr algn="ctr"/>
            <a:r>
              <a:rPr lang="es-AR" sz="2400" b="1" dirty="0" smtClean="0">
                <a:solidFill>
                  <a:srgbClr val="7030A0"/>
                </a:solidFill>
              </a:rPr>
              <a:t>Estrategias que fortalezcan la gestión escolar y las prácticas de enseñanza así como las condiciones institucionales en las que se desarrolla el aprendizaje.</a:t>
            </a:r>
          </a:p>
          <a:p>
            <a:endParaRPr lang="es-AR" sz="2800" b="1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364088" y="6206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7169" name="Picture 1" descr="PIE-01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77875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405750" y="94320"/>
            <a:ext cx="273825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endParaRPr kumimoji="0" lang="es-AR" sz="7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AR" sz="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“2018 - AÑO DEL CENTENARIO DE LA REFORMA UNIVERSITARIA”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Flecha abajo"/>
          <p:cNvSpPr/>
          <p:nvPr/>
        </p:nvSpPr>
        <p:spPr>
          <a:xfrm>
            <a:off x="4727684" y="4344840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364088" y="6206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7169" name="Picture 1" descr="PIE-01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77875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405750" y="94320"/>
            <a:ext cx="273825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endParaRPr kumimoji="0" lang="es-AR" sz="7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AR" sz="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“2018 - AÑO DEL CENTENARIO DE LA REFORMA UNIVERSITARIA”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Triángulo isósceles"/>
          <p:cNvSpPr/>
          <p:nvPr/>
        </p:nvSpPr>
        <p:spPr>
          <a:xfrm>
            <a:off x="2051720" y="2276872"/>
            <a:ext cx="4680520" cy="3168352"/>
          </a:xfrm>
          <a:prstGeom prst="triangle">
            <a:avLst>
              <a:gd name="adj" fmla="val 497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3" name="12 Grupo"/>
          <p:cNvGrpSpPr/>
          <p:nvPr/>
        </p:nvGrpSpPr>
        <p:grpSpPr>
          <a:xfrm>
            <a:off x="6300192" y="5387442"/>
            <a:ext cx="2448272" cy="648072"/>
            <a:chOff x="2843808" y="1772816"/>
            <a:chExt cx="2952328" cy="648072"/>
          </a:xfrm>
        </p:grpSpPr>
        <p:sp>
          <p:nvSpPr>
            <p:cNvPr id="9" name="8 CuadroTexto"/>
            <p:cNvSpPr txBox="1"/>
            <p:nvPr/>
          </p:nvSpPr>
          <p:spPr>
            <a:xfrm>
              <a:off x="3059832" y="1916832"/>
              <a:ext cx="247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MATEMÁTICA</a:t>
              </a:r>
              <a:endParaRPr lang="es-ES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2843808" y="1772816"/>
              <a:ext cx="2952328" cy="64807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3059832" y="1484784"/>
            <a:ext cx="2952328" cy="648072"/>
            <a:chOff x="2843808" y="1772816"/>
            <a:chExt cx="2952328" cy="648072"/>
          </a:xfrm>
        </p:grpSpPr>
        <p:sp>
          <p:nvSpPr>
            <p:cNvPr id="15" name="14 CuadroTexto"/>
            <p:cNvSpPr txBox="1"/>
            <p:nvPr/>
          </p:nvSpPr>
          <p:spPr>
            <a:xfrm>
              <a:off x="3123456" y="1916832"/>
              <a:ext cx="2672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 GESTIÓN INSTITUCIONAL</a:t>
              </a:r>
              <a:endParaRPr lang="es-ES" dirty="0"/>
            </a:p>
          </p:txBody>
        </p:sp>
        <p:sp>
          <p:nvSpPr>
            <p:cNvPr id="16" name="15 Elipse"/>
            <p:cNvSpPr/>
            <p:nvPr/>
          </p:nvSpPr>
          <p:spPr>
            <a:xfrm>
              <a:off x="2843808" y="1772816"/>
              <a:ext cx="2952328" cy="64807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380534" y="5445224"/>
            <a:ext cx="2304256" cy="675368"/>
            <a:chOff x="2843808" y="1772816"/>
            <a:chExt cx="2952328" cy="555215"/>
          </a:xfrm>
        </p:grpSpPr>
        <p:sp>
          <p:nvSpPr>
            <p:cNvPr id="18" name="17 CuadroTexto"/>
            <p:cNvSpPr txBox="1"/>
            <p:nvPr/>
          </p:nvSpPr>
          <p:spPr>
            <a:xfrm>
              <a:off x="3059832" y="1916832"/>
              <a:ext cx="2551784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LENGUA</a:t>
              </a:r>
              <a:endParaRPr lang="es-ES" dirty="0"/>
            </a:p>
          </p:txBody>
        </p:sp>
        <p:sp>
          <p:nvSpPr>
            <p:cNvPr id="19" name="18 Elipse"/>
            <p:cNvSpPr/>
            <p:nvPr/>
          </p:nvSpPr>
          <p:spPr>
            <a:xfrm>
              <a:off x="2843808" y="1772816"/>
              <a:ext cx="2952328" cy="5552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0" name="19 Flecha arriba y abajo"/>
          <p:cNvSpPr/>
          <p:nvPr/>
        </p:nvSpPr>
        <p:spPr>
          <a:xfrm rot="2174347">
            <a:off x="2193753" y="1990985"/>
            <a:ext cx="360040" cy="3409223"/>
          </a:xfrm>
          <a:prstGeom prst="up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arriba y abajo"/>
          <p:cNvSpPr/>
          <p:nvPr/>
        </p:nvSpPr>
        <p:spPr>
          <a:xfrm rot="5400000">
            <a:off x="4355975" y="4147228"/>
            <a:ext cx="360040" cy="3271361"/>
          </a:xfrm>
          <a:prstGeom prst="up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Flecha arriba y abajo"/>
          <p:cNvSpPr/>
          <p:nvPr/>
        </p:nvSpPr>
        <p:spPr>
          <a:xfrm rot="19362050">
            <a:off x="6374444" y="2032538"/>
            <a:ext cx="360040" cy="3456147"/>
          </a:xfrm>
          <a:prstGeom prst="up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3248560" y="397400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700" b="1" dirty="0" smtClean="0"/>
              <a:t>TRAYECTORIAS</a:t>
            </a:r>
          </a:p>
          <a:p>
            <a:pPr algn="ctr"/>
            <a:r>
              <a:rPr lang="es-ES" sz="2700" b="1" dirty="0" smtClean="0"/>
              <a:t>ESCOLARES</a:t>
            </a:r>
            <a:endParaRPr lang="es-ES" sz="2700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967408" y="305067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gradFill>
                  <a:gsLst>
                    <a:gs pos="0">
                      <a:schemeClr val="tx2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AUTOEVALUACIÓN</a:t>
            </a:r>
            <a:endParaRPr lang="es-ES" sz="5400" b="1" dirty="0">
              <a:gradFill>
                <a:gsLst>
                  <a:gs pos="0">
                    <a:schemeClr val="tx2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2129" y="6194629"/>
            <a:ext cx="31764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 smtClean="0"/>
              <a:t>Oralidad, lectura y escritura</a:t>
            </a:r>
          </a:p>
          <a:p>
            <a:pPr algn="ctr"/>
            <a:r>
              <a:rPr lang="es-AR" b="1" dirty="0" smtClean="0">
                <a:solidFill>
                  <a:schemeClr val="accent6">
                    <a:lumMod val="75000"/>
                  </a:schemeClr>
                </a:solidFill>
              </a:rPr>
              <a:t>COMPRENSIÓN LECTORA</a:t>
            </a:r>
            <a:endParaRPr lang="es-A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51144" y="6071519"/>
            <a:ext cx="42119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 smtClean="0"/>
              <a:t>Abordaje y resolución </a:t>
            </a:r>
          </a:p>
          <a:p>
            <a:pPr algn="ctr"/>
            <a:r>
              <a:rPr lang="es-AR" sz="1600" dirty="0" smtClean="0"/>
              <a:t>de situaciones problemáticas</a:t>
            </a:r>
          </a:p>
          <a:p>
            <a:pPr algn="ctr"/>
            <a:r>
              <a:rPr lang="es-AR" b="1" dirty="0" smtClean="0">
                <a:solidFill>
                  <a:schemeClr val="accent6">
                    <a:lumMod val="75000"/>
                  </a:schemeClr>
                </a:solidFill>
              </a:rPr>
              <a:t>RESOLUCIÓN DE PROBLEMAS</a:t>
            </a:r>
            <a:endParaRPr lang="es-A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259632" y="972017"/>
            <a:ext cx="6858048" cy="52322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coolSlant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chemeClr val="tx1"/>
                </a:solidFill>
              </a:rPr>
              <a:t>OBJETIVOS</a:t>
            </a:r>
            <a:endParaRPr lang="es-AR" sz="2000" b="1" dirty="0">
              <a:solidFill>
                <a:srgbClr val="FFFF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27584" y="1700808"/>
            <a:ext cx="7776864" cy="470898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b="1" dirty="0" smtClean="0"/>
              <a:t>Fortalecer </a:t>
            </a:r>
            <a:r>
              <a:rPr lang="es-ES" sz="2000" dirty="0" smtClean="0"/>
              <a:t>el lugar  central de la  enseñanza y del aprendizaje mediante propuestas de formación docente situada y acompañamiento intensivo a las escuelas.</a:t>
            </a:r>
          </a:p>
          <a:p>
            <a:endParaRPr lang="es-ES" sz="2000" dirty="0" smtClean="0"/>
          </a:p>
          <a:p>
            <a:pPr>
              <a:buFont typeface="Arial" pitchFamily="34" charset="0"/>
              <a:buChar char="•"/>
            </a:pPr>
            <a:r>
              <a:rPr lang="es-ES" sz="2000" b="1" dirty="0">
                <a:solidFill>
                  <a:srgbClr val="7030A0"/>
                </a:solidFill>
              </a:rPr>
              <a:t>Acompañar</a:t>
            </a:r>
            <a:r>
              <a:rPr lang="es-ES" sz="2000" dirty="0"/>
              <a:t> el desarrollo de un Proyecto Escolar de Aprendizajes Prioritarios que incluya metas de logro de </a:t>
            </a:r>
            <a:r>
              <a:rPr lang="es-ES" sz="2000" dirty="0" smtClean="0"/>
              <a:t>aprendizaje –foco Lengua </a:t>
            </a:r>
            <a:r>
              <a:rPr lang="es-ES" sz="2000" dirty="0"/>
              <a:t>y  </a:t>
            </a:r>
            <a:r>
              <a:rPr lang="es-ES" sz="2000" dirty="0" smtClean="0"/>
              <a:t>Matemática-, </a:t>
            </a:r>
            <a:r>
              <a:rPr lang="es-ES" sz="2000" dirty="0"/>
              <a:t>y estrategias de enseñanza para alcanzarlas</a:t>
            </a:r>
            <a:r>
              <a:rPr lang="es-ES" sz="2000" dirty="0" smtClean="0"/>
              <a:t>.</a:t>
            </a:r>
          </a:p>
          <a:p>
            <a:endParaRPr lang="es-ES" sz="2000" dirty="0" smtClean="0"/>
          </a:p>
          <a:p>
            <a:pPr>
              <a:buFont typeface="Arial" pitchFamily="34" charset="0"/>
              <a:buChar char="•"/>
            </a:pPr>
            <a:r>
              <a:rPr lang="es-ES" sz="2000" b="1" dirty="0" smtClean="0">
                <a:solidFill>
                  <a:srgbClr val="FF0000"/>
                </a:solidFill>
              </a:rPr>
              <a:t>Promover</a:t>
            </a:r>
            <a:r>
              <a:rPr lang="es-ES" sz="2000" dirty="0" smtClean="0"/>
              <a:t> la conformación de comunidades de aprendizaje a través de la  creación de espacios de intercambio de las escuelas entre sí y con sus comunidades.</a:t>
            </a:r>
          </a:p>
          <a:p>
            <a:endParaRPr lang="es-ES" sz="2000" dirty="0" smtClean="0"/>
          </a:p>
          <a:p>
            <a:pPr>
              <a:buFont typeface="Arial" pitchFamily="34" charset="0"/>
              <a:buChar char="•"/>
            </a:pPr>
            <a:r>
              <a:rPr lang="es-ES" sz="2000" b="1" dirty="0" smtClean="0">
                <a:solidFill>
                  <a:srgbClr val="00B050"/>
                </a:solidFill>
              </a:rPr>
              <a:t>Diseñar e implementar </a:t>
            </a:r>
            <a:r>
              <a:rPr lang="es-ES" sz="2000" dirty="0" smtClean="0"/>
              <a:t>redes interinstitucionales e intersectoriales para desarrollar estrategias de inclusión de los niños/as y jóvenes que están fuera de la escuela.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364088" y="6206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7169" name="Picture 1" descr="PIE-01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77875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405750" y="94320"/>
            <a:ext cx="273825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endParaRPr kumimoji="0" lang="es-AR" sz="7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AR" sz="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“2018 - AÑO DEL CENTENARIO DE LA REFORMA UNIVERSITARIA”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Flecha abajo"/>
          <p:cNvSpPr/>
          <p:nvPr/>
        </p:nvSpPr>
        <p:spPr>
          <a:xfrm>
            <a:off x="5652120" y="4005064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abajo"/>
          <p:cNvSpPr/>
          <p:nvPr/>
        </p:nvSpPr>
        <p:spPr>
          <a:xfrm>
            <a:off x="2771800" y="4005064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611560" y="1124745"/>
            <a:ext cx="7506120" cy="156966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coolSlant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2400" b="1" dirty="0" smtClean="0"/>
              <a:t>Dirigido a:</a:t>
            </a:r>
          </a:p>
          <a:p>
            <a:pPr algn="ctr"/>
            <a:r>
              <a:rPr lang="es-AR" sz="2400" b="1" dirty="0" smtClean="0"/>
              <a:t>INSTITUCIONES EDUCATIVAS DE GESTIÓN ESTATAL:</a:t>
            </a:r>
          </a:p>
          <a:p>
            <a:r>
              <a:rPr lang="es-AR" sz="2400" b="1" dirty="0" smtClean="0"/>
              <a:t>    - SEGUNDO CICLO DE EDUCACIÓN PRIMARIA</a:t>
            </a:r>
          </a:p>
          <a:p>
            <a:r>
              <a:rPr lang="es-AR" sz="2400" b="1" dirty="0" smtClean="0"/>
              <a:t>    - CICLO BÁSICO DE EDUCACIÓN SECUNDARIA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364088" y="6206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7169" name="Picture 1" descr="PIE-01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77875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405750" y="94320"/>
            <a:ext cx="273825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endParaRPr kumimoji="0" lang="es-AR" sz="7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AR" sz="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“2018 - AÑO DEL CENTENARIO DE LA REFORMA UNIVERSITARIA”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2051720" y="2996952"/>
            <a:ext cx="4680520" cy="1152128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2771800" y="3212976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154 instituciones educativas y anexos</a:t>
            </a:r>
            <a:endParaRPr lang="es-ES" sz="2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2123728" y="45091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60 Primarias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932040" y="45091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78 Secundarias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851920" y="530120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D.G.Sec</a:t>
            </a:r>
            <a:r>
              <a:rPr lang="es-ES" dirty="0" smtClean="0"/>
              <a:t>.</a:t>
            </a:r>
          </a:p>
          <a:p>
            <a:pPr algn="ctr"/>
            <a:r>
              <a:rPr lang="es-ES" dirty="0" smtClean="0"/>
              <a:t>56 escuelas y </a:t>
            </a:r>
          </a:p>
          <a:p>
            <a:pPr algn="ctr"/>
            <a:r>
              <a:rPr lang="es-ES" dirty="0" smtClean="0"/>
              <a:t>14 anexos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156176" y="530120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D.G.F.T. y F.P.</a:t>
            </a:r>
          </a:p>
          <a:p>
            <a:pPr algn="ctr"/>
            <a:r>
              <a:rPr lang="es-ES" dirty="0" smtClean="0"/>
              <a:t>22 escuelas y </a:t>
            </a:r>
          </a:p>
          <a:p>
            <a:pPr algn="ctr"/>
            <a:r>
              <a:rPr lang="es-ES" dirty="0" smtClean="0"/>
              <a:t>2 anexos</a:t>
            </a:r>
            <a:endParaRPr lang="es-ES" dirty="0"/>
          </a:p>
        </p:txBody>
      </p:sp>
      <p:sp>
        <p:nvSpPr>
          <p:cNvPr id="16" name="15 Flecha doblada hacia arriba"/>
          <p:cNvSpPr/>
          <p:nvPr/>
        </p:nvSpPr>
        <p:spPr>
          <a:xfrm rot="10800000">
            <a:off x="4515305" y="4810147"/>
            <a:ext cx="432048" cy="50405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lecha doblada hacia arriba"/>
          <p:cNvSpPr/>
          <p:nvPr/>
        </p:nvSpPr>
        <p:spPr>
          <a:xfrm rot="10800000" flipH="1">
            <a:off x="6660232" y="4797152"/>
            <a:ext cx="504056" cy="50405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259632" y="972017"/>
            <a:ext cx="6858048" cy="52322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coolSlant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chemeClr val="tx1"/>
                </a:solidFill>
              </a:rPr>
              <a:t>EJES DE TRABAJO</a:t>
            </a:r>
            <a:endParaRPr lang="es-AR" sz="2000" b="1" dirty="0">
              <a:solidFill>
                <a:srgbClr val="FFFF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5536" y="1700808"/>
            <a:ext cx="8424936" cy="489364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000" dirty="0" smtClean="0"/>
              <a:t>Autoevaluación Institucional (Construcción del punto de partida).</a:t>
            </a:r>
          </a:p>
          <a:p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000" dirty="0" smtClean="0"/>
              <a:t>Proyecto escolar  de aprendizajes prioritarios (Diseño, gestión y evaluación)</a:t>
            </a:r>
          </a:p>
          <a:p>
            <a:endParaRPr lang="es-ES" sz="3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000" dirty="0" smtClean="0"/>
              <a:t>Asesoramiento </a:t>
            </a:r>
            <a:r>
              <a:rPr lang="es-ES" sz="3000" dirty="0"/>
              <a:t>situado prioritario: </a:t>
            </a:r>
            <a:r>
              <a:rPr lang="es-ES" sz="2400" dirty="0"/>
              <a:t>Acompañamiento situado.</a:t>
            </a:r>
          </a:p>
          <a:p>
            <a:endParaRPr lang="es-ES" sz="3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000" dirty="0" smtClean="0"/>
              <a:t>Instancias formativas: </a:t>
            </a:r>
            <a:r>
              <a:rPr lang="es-ES" sz="2400" dirty="0" smtClean="0"/>
              <a:t>Ateneos en Lengua y Matemática. </a:t>
            </a:r>
          </a:p>
          <a:p>
            <a:pPr marL="457200" indent="-457200"/>
            <a:endParaRPr lang="es-ES" sz="2400" dirty="0" smtClean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364088" y="6206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7169" name="Picture 1" descr="PIE-01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77875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405750" y="94320"/>
            <a:ext cx="273825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endParaRPr kumimoji="0" lang="es-AR" sz="7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AR" sz="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“2018 - AÑO DEL CENTENARIO DE LA REFORMA UNIVERSITARIA”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6864" cy="854968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AR" b="1" dirty="0" smtClean="0">
                <a:solidFill>
                  <a:schemeClr val="bg1"/>
                </a:solidFill>
              </a:rPr>
              <a:t>ACCIONES 2018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204864"/>
            <a:ext cx="8136904" cy="3744416"/>
          </a:xfr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es-AR" b="1" u="sng" dirty="0" smtClean="0"/>
          </a:p>
          <a:p>
            <a:r>
              <a:rPr lang="es-AR" b="1" u="sng" dirty="0" smtClean="0"/>
              <a:t>ABRIL: </a:t>
            </a:r>
            <a:r>
              <a:rPr lang="es-AR" b="1" dirty="0" smtClean="0"/>
              <a:t>Responder cuestionario sobre dificultades del aprendizaje (Enlace) para construir el problema que dará origen al proyecto.</a:t>
            </a:r>
          </a:p>
          <a:p>
            <a:r>
              <a:rPr lang="es-AR" b="1" u="sng" dirty="0" smtClean="0"/>
              <a:t>MAYO:</a:t>
            </a:r>
            <a:r>
              <a:rPr lang="es-AR" b="1" dirty="0" smtClean="0"/>
              <a:t> Retomar la autoevaluación institucional. Formulación del </a:t>
            </a:r>
            <a:r>
              <a:rPr lang="es-AR" b="1" i="1" dirty="0" smtClean="0"/>
              <a:t>PROYECTO ESCOLAR DE APRENDIZAJES PRIORITARIOS.</a:t>
            </a:r>
            <a:endParaRPr lang="es-AR" b="1" dirty="0" smtClean="0"/>
          </a:p>
          <a:p>
            <a:pPr>
              <a:buNone/>
            </a:pPr>
            <a:endParaRPr lang="es-AR" b="1" dirty="0" smtClean="0"/>
          </a:p>
        </p:txBody>
      </p:sp>
      <p:grpSp>
        <p:nvGrpSpPr>
          <p:cNvPr id="4" name="3 Grupo"/>
          <p:cNvGrpSpPr/>
          <p:nvPr/>
        </p:nvGrpSpPr>
        <p:grpSpPr>
          <a:xfrm>
            <a:off x="0" y="0"/>
            <a:ext cx="9144000" cy="1233093"/>
            <a:chOff x="0" y="0"/>
            <a:chExt cx="9144000" cy="1233093"/>
          </a:xfrm>
        </p:grpSpPr>
        <p:pic>
          <p:nvPicPr>
            <p:cNvPr id="5" name="Picture 1" descr="PIE-01 (1)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777875"/>
            </a:xfrm>
            <a:prstGeom prst="rect">
              <a:avLst/>
            </a:prstGeom>
            <a:noFill/>
          </p:spPr>
        </p:pic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6405750" y="94320"/>
              <a:ext cx="2738250" cy="1138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</a:pPr>
              <a:r>
                <a:rPr lang="es-E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es-E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endPara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</a:pPr>
              <a:endParaRPr lang="es-AR" sz="700" i="1" dirty="0" smtClean="0">
                <a:solidFill>
                  <a:prstClr val="black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</a:pPr>
              <a:r>
                <a:rPr lang="es-AR" sz="700" i="1" dirty="0" smtClean="0">
                  <a:solidFill>
                    <a:prstClr val="black"/>
                  </a:solidFill>
                  <a:latin typeface="Trebuchet MS" pitchFamily="34" charset="0"/>
                  <a:ea typeface="Calibri" pitchFamily="34" charset="0"/>
                  <a:cs typeface="Times New Roman" pitchFamily="18" charset="0"/>
                </a:rPr>
                <a:t>“2018 - AÑO DEL CENTENARIO DE LA REFORMA UNIVERSITARIA”</a:t>
              </a:r>
              <a:endParaRPr lang="es-ES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</a:pPr>
              <a:endPara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711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003232" cy="4857403"/>
          </a:xfr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s-AR" b="1" u="sng" dirty="0" smtClean="0"/>
          </a:p>
          <a:p>
            <a:r>
              <a:rPr lang="es-AR" b="1" u="sng" dirty="0" smtClean="0"/>
              <a:t>JUNIO A OCTUBRE:</a:t>
            </a:r>
            <a:r>
              <a:rPr lang="es-AR" b="1" dirty="0" smtClean="0"/>
              <a:t>  Puesta en marcha del Proyecto. Monitoreo y seguimiento.</a:t>
            </a:r>
          </a:p>
          <a:p>
            <a:pPr marL="400050" lvl="1" indent="0">
              <a:buNone/>
            </a:pPr>
            <a:r>
              <a:rPr lang="es-AR" b="1" dirty="0" smtClean="0"/>
              <a:t>Un ateneo de lengua y un ateneo de matemática para profesores involucrados en el </a:t>
            </a:r>
            <a:r>
              <a:rPr lang="es-AR" b="1" i="1" dirty="0" smtClean="0"/>
              <a:t>proyecto</a:t>
            </a:r>
            <a:r>
              <a:rPr lang="es-AR" b="1" dirty="0" smtClean="0"/>
              <a:t>.</a:t>
            </a:r>
          </a:p>
          <a:p>
            <a:r>
              <a:rPr lang="es-AR" b="1" u="sng" dirty="0" smtClean="0"/>
              <a:t>NOVIEMBRE:</a:t>
            </a:r>
            <a:r>
              <a:rPr lang="es-AR" b="1" dirty="0" smtClean="0"/>
              <a:t> Evaluación del </a:t>
            </a:r>
            <a:r>
              <a:rPr lang="es-AR" b="1" i="1" dirty="0" smtClean="0"/>
              <a:t>proyecto.</a:t>
            </a:r>
          </a:p>
          <a:p>
            <a:pPr>
              <a:buNone/>
            </a:pPr>
            <a:r>
              <a:rPr lang="es-AR" b="1" dirty="0" smtClean="0"/>
              <a:t>	Socialización en Jornada Final Integradora.</a:t>
            </a:r>
          </a:p>
          <a:p>
            <a:pPr>
              <a:buNone/>
            </a:pPr>
            <a:r>
              <a:rPr lang="es-AR" b="1" dirty="0" smtClean="0"/>
              <a:t>	Proyección 2019.</a:t>
            </a:r>
            <a:endParaRPr lang="es-AR" b="1" dirty="0"/>
          </a:p>
        </p:txBody>
      </p:sp>
      <p:grpSp>
        <p:nvGrpSpPr>
          <p:cNvPr id="4" name="3 Grupo"/>
          <p:cNvGrpSpPr/>
          <p:nvPr/>
        </p:nvGrpSpPr>
        <p:grpSpPr>
          <a:xfrm>
            <a:off x="0" y="0"/>
            <a:ext cx="9144000" cy="1233093"/>
            <a:chOff x="0" y="0"/>
            <a:chExt cx="9144000" cy="1233093"/>
          </a:xfrm>
        </p:grpSpPr>
        <p:pic>
          <p:nvPicPr>
            <p:cNvPr id="5" name="Picture 1" descr="PIE-01 (1)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777875"/>
            </a:xfrm>
            <a:prstGeom prst="rect">
              <a:avLst/>
            </a:prstGeom>
            <a:noFill/>
          </p:spPr>
        </p:pic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6405750" y="94320"/>
              <a:ext cx="2738250" cy="1138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</a:pPr>
              <a:r>
                <a:rPr lang="es-E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es-E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endPara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</a:pPr>
              <a:endParaRPr lang="es-AR" sz="700" i="1" dirty="0" smtClean="0">
                <a:solidFill>
                  <a:prstClr val="black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</a:pPr>
              <a:r>
                <a:rPr lang="es-AR" sz="700" i="1" dirty="0" smtClean="0">
                  <a:solidFill>
                    <a:prstClr val="black"/>
                  </a:solidFill>
                  <a:latin typeface="Trebuchet MS" pitchFamily="34" charset="0"/>
                  <a:ea typeface="Calibri" pitchFamily="34" charset="0"/>
                  <a:cs typeface="Times New Roman" pitchFamily="18" charset="0"/>
                </a:rPr>
                <a:t>“2018 - AÑO DEL CENTENARIO DE LA REFORMA UNIVERSITARIA”</a:t>
              </a:r>
              <a:endParaRPr lang="es-ES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</a:pPr>
              <a:endPara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317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865</Words>
  <Application>Microsoft Office PowerPoint</Application>
  <PresentationFormat>Presentación en pantalla (4:3)</PresentationFormat>
  <Paragraphs>196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ACCIONES 2018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ROL DEL TUTOR</vt:lpstr>
      <vt:lpstr>VISITAS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8</dc:creator>
  <cp:lastModifiedBy>Horacio</cp:lastModifiedBy>
  <cp:revision>41</cp:revision>
  <dcterms:created xsi:type="dcterms:W3CDTF">2018-04-09T13:57:59Z</dcterms:created>
  <dcterms:modified xsi:type="dcterms:W3CDTF">2018-04-16T18:54:25Z</dcterms:modified>
</cp:coreProperties>
</file>