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8" r:id="rId3"/>
    <p:sldId id="285" r:id="rId4"/>
    <p:sldId id="288" r:id="rId5"/>
    <p:sldId id="290" r:id="rId6"/>
    <p:sldId id="287" r:id="rId7"/>
    <p:sldId id="297" r:id="rId8"/>
    <p:sldId id="279" r:id="rId9"/>
    <p:sldId id="299" r:id="rId10"/>
    <p:sldId id="307" r:id="rId11"/>
    <p:sldId id="301" r:id="rId12"/>
    <p:sldId id="302" r:id="rId13"/>
    <p:sldId id="306" r:id="rId14"/>
    <p:sldId id="293" r:id="rId15"/>
    <p:sldId id="308" r:id="rId16"/>
    <p:sldId id="310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8E1C8"/>
    <a:srgbClr val="302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D7B8-942B-4CDA-903F-ABD24B403A0D}" type="datetimeFigureOut">
              <a:rPr lang="es-AR" smtClean="0"/>
              <a:t>14/11/2018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5A5D-C0B7-459E-B88E-EE5B287F9BD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4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noProof="0" smtClean="0"/>
              <a:pPr rtl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233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noProof="0" smtClean="0"/>
              <a:pPr rtl="0"/>
              <a:t>17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97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73" y="844990"/>
            <a:ext cx="1366045" cy="58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604496" y="2593759"/>
            <a:ext cx="2644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17566" y="215786"/>
            <a:ext cx="52978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 </a:t>
            </a:r>
            <a:endParaRPr lang="es-AR" dirty="0"/>
          </a:p>
          <a:p>
            <a:r>
              <a:rPr lang="es-AR" b="1" dirty="0"/>
              <a:t> </a:t>
            </a:r>
            <a:endParaRPr lang="es-AR" dirty="0"/>
          </a:p>
          <a:p>
            <a:endParaRPr lang="es-AR" b="1" dirty="0" smtClean="0">
              <a:solidFill>
                <a:schemeClr val="dk1"/>
              </a:solidFill>
            </a:endParaRPr>
          </a:p>
          <a:p>
            <a:endParaRPr lang="es-AR" b="1" dirty="0" smtClean="0">
              <a:solidFill>
                <a:schemeClr val="dk1"/>
              </a:solidFill>
            </a:endParaRPr>
          </a:p>
          <a:p>
            <a:endParaRPr lang="es-AR" b="1" dirty="0">
              <a:solidFill>
                <a:schemeClr val="dk1"/>
              </a:solidFill>
            </a:endParaRPr>
          </a:p>
          <a:p>
            <a:endParaRPr lang="es-AR" dirty="0"/>
          </a:p>
          <a:p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pic>
        <p:nvPicPr>
          <p:cNvPr id="5" name="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5" y="82302"/>
            <a:ext cx="3920218" cy="2170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07055" y="2462555"/>
            <a:ext cx="4031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Dictado </a:t>
            </a:r>
            <a:r>
              <a:rPr lang="es-ES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de palabras seleccionadas </a:t>
            </a:r>
            <a:r>
              <a:rPr lang="es-ES" b="1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de un texto  </a:t>
            </a:r>
            <a:r>
              <a:rPr lang="es-ES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para buscar luego el significado en el diccionario.</a:t>
            </a:r>
            <a:endParaRPr lang="es-AR" sz="16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85384" y="5814996"/>
            <a:ext cx="49593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</a:t>
            </a:r>
            <a:r>
              <a:rPr lang="es-AR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partes de la noticia y escribir una nueva noticia, siguiendo el modelo- (</a:t>
            </a:r>
            <a:r>
              <a:rPr lang="es-AR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estructura)</a:t>
            </a:r>
            <a:endParaRPr lang="es-AR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12 Rectángulo"/>
          <p:cNvSpPr/>
          <p:nvPr/>
        </p:nvSpPr>
        <p:spPr>
          <a:xfrm>
            <a:off x="7239310" y="1118027"/>
            <a:ext cx="1829666" cy="1600438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DESAFÍO:</a:t>
            </a:r>
          </a:p>
          <a:p>
            <a:pPr algn="just"/>
            <a:endParaRPr lang="es-AR" sz="1400" b="1" u="sng" dirty="0"/>
          </a:p>
          <a:p>
            <a:r>
              <a:rPr lang="es-AR" sz="1400" b="1" dirty="0" smtClean="0"/>
              <a:t>Priorizar el propósito comunicativo para la producción de textos coherentes.</a:t>
            </a:r>
            <a:endParaRPr lang="es-AR" sz="1400" b="1" u="sng" dirty="0" smtClean="0"/>
          </a:p>
        </p:txBody>
      </p:sp>
      <p:sp>
        <p:nvSpPr>
          <p:cNvPr id="12" name="12 Rectángulo"/>
          <p:cNvSpPr/>
          <p:nvPr/>
        </p:nvSpPr>
        <p:spPr>
          <a:xfrm>
            <a:off x="7239310" y="3607013"/>
            <a:ext cx="1829666" cy="2031325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DESAFÍO: </a:t>
            </a:r>
          </a:p>
          <a:p>
            <a:pPr algn="just"/>
            <a:endParaRPr lang="es-AR" sz="1400" b="1" u="sng" dirty="0"/>
          </a:p>
          <a:p>
            <a:r>
              <a:rPr lang="es-AR" sz="1400" b="1" dirty="0" smtClean="0"/>
              <a:t>Priorizar planificación, revisión y reescritura y las características propias de cada tipo textual.</a:t>
            </a:r>
            <a:endParaRPr lang="es-AR" sz="1400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55" y="3455233"/>
            <a:ext cx="3155462" cy="22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agenda de trabaj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7" y="2679964"/>
            <a:ext cx="6275879" cy="4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150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108444" y="2124611"/>
            <a:ext cx="2957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17565" y="94639"/>
            <a:ext cx="5297809" cy="1292662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1ª CUESTIÓN -Matemática</a:t>
            </a:r>
          </a:p>
          <a:p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</a:t>
            </a:r>
            <a:r>
              <a:rPr lang="es-AR" b="1" dirty="0" smtClean="0">
                <a:solidFill>
                  <a:schemeClr val="dk1"/>
                </a:solidFill>
              </a:rPr>
              <a:t>enseñanza  </a:t>
            </a:r>
            <a:r>
              <a:rPr lang="es-AR" b="1" dirty="0">
                <a:solidFill>
                  <a:schemeClr val="dk1"/>
                </a:solidFill>
              </a:rPr>
              <a:t>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</a:t>
            </a:r>
            <a:r>
              <a:rPr lang="es-AR" b="1" dirty="0" smtClean="0">
                <a:solidFill>
                  <a:schemeClr val="dk1"/>
                </a:solidFill>
              </a:rPr>
              <a:t>que </a:t>
            </a:r>
            <a:r>
              <a:rPr lang="es-AR" b="1" i="1" dirty="0" smtClean="0">
                <a:solidFill>
                  <a:srgbClr val="FF0000"/>
                </a:solidFill>
              </a:rPr>
              <a:t>Sí</a:t>
            </a:r>
            <a:r>
              <a:rPr lang="es-AR" b="1" dirty="0" smtClean="0">
                <a:solidFill>
                  <a:schemeClr val="dk1"/>
                </a:solidFill>
              </a:rPr>
              <a:t> </a:t>
            </a:r>
            <a:r>
              <a:rPr lang="es-AR" b="1" dirty="0">
                <a:solidFill>
                  <a:schemeClr val="dk1"/>
                </a:solidFill>
              </a:rPr>
              <a:t>es importante continuar mejorando. </a:t>
            </a:r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62399" y="1588664"/>
            <a:ext cx="475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-Tratamiento </a:t>
            </a:r>
            <a:r>
              <a:rPr lang="es-ES" b="1" dirty="0"/>
              <a:t>de la relación entre algunas representaciones de un número racional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 rot="21200156">
            <a:off x="1993549" y="4160412"/>
            <a:ext cx="2848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Plantea situaciones</a:t>
            </a:r>
          </a:p>
          <a:p>
            <a:pPr algn="just"/>
            <a:r>
              <a:rPr lang="es-AR" dirty="0" smtClean="0"/>
              <a:t> que involucren </a:t>
            </a:r>
            <a:r>
              <a:rPr lang="es-AR" b="1" dirty="0" smtClean="0"/>
              <a:t>algunas las representaciones </a:t>
            </a:r>
            <a:r>
              <a:rPr lang="es-AR" dirty="0" smtClean="0"/>
              <a:t>usuales  del mismo número racional (</a:t>
            </a:r>
            <a:r>
              <a:rPr lang="es-ES" dirty="0" smtClean="0"/>
              <a:t>como </a:t>
            </a:r>
            <a:r>
              <a:rPr lang="es-ES" dirty="0"/>
              <a:t>1/2, 1/4, 3/4, 0,50, </a:t>
            </a:r>
            <a:r>
              <a:rPr lang="es-ES" dirty="0" smtClean="0"/>
              <a:t>0,25)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6885709" y="3192039"/>
            <a:ext cx="2258291" cy="3108543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DESAFÍO:</a:t>
            </a:r>
          </a:p>
          <a:p>
            <a:pPr algn="just"/>
            <a:r>
              <a:rPr lang="es-AR" sz="1400" b="1" dirty="0" smtClean="0"/>
              <a:t>Al seleccionar problemas  </a:t>
            </a:r>
            <a:r>
              <a:rPr lang="es-AR" sz="1400" b="1" dirty="0"/>
              <a:t>tener </a:t>
            </a:r>
            <a:r>
              <a:rPr lang="es-AR" sz="1400" b="1" dirty="0" smtClean="0"/>
              <a:t>en cuenta </a:t>
            </a:r>
            <a:r>
              <a:rPr lang="es-AR" sz="1400" b="1" dirty="0"/>
              <a:t>las distintas representaciones </a:t>
            </a:r>
            <a:r>
              <a:rPr lang="es-AR" sz="1400" b="1" dirty="0" smtClean="0"/>
              <a:t>de un numero racional, ya </a:t>
            </a:r>
            <a:r>
              <a:rPr lang="es-AR" sz="1400" b="1" dirty="0"/>
              <a:t>que la posibilidad de avanzar en la comprensión de una noción implica</a:t>
            </a:r>
          </a:p>
          <a:p>
            <a:pPr algn="just"/>
            <a:r>
              <a:rPr lang="es-AR" sz="1400" b="1" dirty="0"/>
              <a:t>reconocerla en sus distintas </a:t>
            </a:r>
            <a:r>
              <a:rPr lang="es-AR" sz="1400" b="1" dirty="0" smtClean="0"/>
              <a:t>representaciones</a:t>
            </a:r>
          </a:p>
          <a:p>
            <a:pPr algn="just"/>
            <a:r>
              <a:rPr lang="es-AR" sz="1400" dirty="0" smtClean="0"/>
              <a:t>Ejemplo:</a:t>
            </a:r>
            <a:r>
              <a:rPr lang="es-AR" sz="1400" dirty="0"/>
              <a:t>1 + 1/2; 1 1/2; 3/2; 3 x 1/2; 1,5 y 1,50</a:t>
            </a:r>
            <a:r>
              <a:rPr lang="es-ES" sz="1400" dirty="0" smtClean="0"/>
              <a:t> </a:t>
            </a:r>
            <a:endParaRPr lang="es-AR" sz="1400" dirty="0"/>
          </a:p>
        </p:txBody>
      </p:sp>
      <p:sp>
        <p:nvSpPr>
          <p:cNvPr id="12" name="5 Flecha abajo"/>
          <p:cNvSpPr>
            <a:spLocks noChangeArrowheads="1"/>
          </p:cNvSpPr>
          <p:nvPr/>
        </p:nvSpPr>
        <p:spPr bwMode="auto">
          <a:xfrm>
            <a:off x="5688159" y="1387301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7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985452" y="2124732"/>
            <a:ext cx="327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10601" y="348615"/>
            <a:ext cx="5297809" cy="1354217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2ª CUESTIÓN –Matemática</a:t>
            </a:r>
          </a:p>
          <a:p>
            <a:r>
              <a:rPr lang="es-AR" b="1" dirty="0">
                <a:solidFill>
                  <a:schemeClr val="dk1"/>
                </a:solidFill>
              </a:rPr>
              <a:t>Prácticas de enseñanza  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 sobre las que cada docente debe reflexionar, ya que </a:t>
            </a:r>
            <a:r>
              <a:rPr lang="es-AR" b="1" i="1" dirty="0">
                <a:solidFill>
                  <a:srgbClr val="FF0000"/>
                </a:solidFill>
              </a:rPr>
              <a:t>No</a:t>
            </a:r>
            <a:r>
              <a:rPr lang="es-AR" b="1" dirty="0">
                <a:solidFill>
                  <a:schemeClr val="dk1"/>
                </a:solidFill>
              </a:rPr>
              <a:t> se deben </a:t>
            </a:r>
            <a:r>
              <a:rPr lang="es-AR" b="1" dirty="0" smtClean="0">
                <a:solidFill>
                  <a:schemeClr val="dk1"/>
                </a:solidFill>
              </a:rPr>
              <a:t>instalar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834960" y="2192823"/>
            <a:ext cx="4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-tratamiento </a:t>
            </a:r>
            <a:r>
              <a:rPr lang="es-ES" b="1" dirty="0"/>
              <a:t>de los tipos de cálculos desvinculados de los problemas y de la conveniencia de uso</a:t>
            </a:r>
            <a:endParaRPr lang="es-AR" dirty="0"/>
          </a:p>
        </p:txBody>
      </p:sp>
      <p:pic>
        <p:nvPicPr>
          <p:cNvPr id="5122" name="Picture 2" descr="Resultado de imagen para pizarr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3" y="3388562"/>
            <a:ext cx="4431366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4809" y="3805366"/>
            <a:ext cx="3144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Resolver mentalmente…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Resolver usando algoritmo…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5 Flecha abajo"/>
          <p:cNvSpPr>
            <a:spLocks noChangeArrowheads="1"/>
          </p:cNvSpPr>
          <p:nvPr/>
        </p:nvSpPr>
        <p:spPr bwMode="auto">
          <a:xfrm>
            <a:off x="5649267" y="1744580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4545945" y="3379562"/>
            <a:ext cx="4598055" cy="3570208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DESAFIO:</a:t>
            </a:r>
          </a:p>
          <a:p>
            <a:pPr algn="just"/>
            <a:r>
              <a:rPr lang="es-AR" sz="1600" b="1" dirty="0" smtClean="0"/>
              <a:t>Considerar problemas en los que sea necesario adecuar el tipo de cálculo a la necesidad-problema y los  números: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cálculo mental cuando se requiere una respuesta aproximada (valor aproximado de la compra en el supermercado)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cálculo mental cuando se requiere una respuesta exacta (rebaja del 25% de  un producto $ 800) </a:t>
            </a:r>
            <a:endParaRPr lang="es-ES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sz="1600" b="1" dirty="0" smtClean="0"/>
              <a:t>calculadora o lápiz y papel cuando se requiere respuesta exacta (costo de alfombra para cubrir  una superficie de 18, 5m², el metro cuadrado  cuesta  $ 430)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14835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82407"/>
              </p:ext>
            </p:extLst>
          </p:nvPr>
        </p:nvGraphicFramePr>
        <p:xfrm>
          <a:off x="1586346" y="1397000"/>
          <a:ext cx="69688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582">
                  <a:extLst>
                    <a:ext uri="{9D8B030D-6E8A-4147-A177-3AD203B41FA5}">
                      <a16:colId xmlns="" xmlns:a16="http://schemas.microsoft.com/office/drawing/2014/main" val="894775343"/>
                    </a:ext>
                  </a:extLst>
                </a:gridCol>
                <a:gridCol w="2423254">
                  <a:extLst>
                    <a:ext uri="{9D8B030D-6E8A-4147-A177-3AD203B41FA5}">
                      <a16:colId xmlns="" xmlns:a16="http://schemas.microsoft.com/office/drawing/2014/main" val="2157336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59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ponen de manifiesto y es necesario reflexionar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ponen de manifiesto y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90649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39091" y="374073"/>
            <a:ext cx="702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Para ilustrar algunas Prácticas habituales de ENSEÑANZA….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43927" y="150488"/>
            <a:ext cx="6122581" cy="1015663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3ª CUESTIÓN –Lengua</a:t>
            </a:r>
          </a:p>
          <a:p>
            <a:r>
              <a:rPr lang="es-AR" sz="1600" b="1" dirty="0" smtClean="0">
                <a:solidFill>
                  <a:schemeClr val="dk1"/>
                </a:solidFill>
              </a:rPr>
              <a:t>Prácticas de enseñanza que </a:t>
            </a:r>
            <a:r>
              <a:rPr lang="es-AR" sz="1600" b="1" i="1" dirty="0" smtClean="0">
                <a:solidFill>
                  <a:srgbClr val="FF0000"/>
                </a:solidFill>
              </a:rPr>
              <a:t>No </a:t>
            </a:r>
            <a:r>
              <a:rPr lang="es-AR" sz="1600" b="1" dirty="0" smtClean="0">
                <a:solidFill>
                  <a:schemeClr val="dk1"/>
                </a:solidFill>
              </a:rPr>
              <a:t>se ponen de manifiesto y es necesario reflexionar ya que </a:t>
            </a:r>
            <a:r>
              <a:rPr lang="es-AR" sz="1600" b="1" i="1" dirty="0" smtClean="0">
                <a:solidFill>
                  <a:srgbClr val="FF0000"/>
                </a:solidFill>
              </a:rPr>
              <a:t>Sí </a:t>
            </a:r>
            <a:r>
              <a:rPr lang="es-AR" sz="1600" b="1" dirty="0" smtClean="0">
                <a:solidFill>
                  <a:schemeClr val="dk1"/>
                </a:solidFill>
              </a:rPr>
              <a:t>se deben instalar. </a:t>
            </a:r>
            <a:endParaRPr lang="es-AR" sz="1600" dirty="0">
              <a:solidFill>
                <a:srgbClr val="FF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366298" y="2636787"/>
            <a:ext cx="2262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ejemplo: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86" y="3087464"/>
            <a:ext cx="6357648" cy="329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30356" y="3265720"/>
            <a:ext cx="4572000" cy="2503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A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10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Inferencia de información </a:t>
            </a:r>
            <a:r>
              <a:rPr lang="es-A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vs. 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extracción de información.</a:t>
            </a: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</a:rPr>
              <a:t>Práctica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de enseñanza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</a:rPr>
              <a:t>que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favorezca lo que se pretende que los estudiantes logren. Por ejemplo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Propuestas de lectura que </a:t>
            </a:r>
            <a:r>
              <a:rPr lang="es-A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promuevan lectura inferencial, 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A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lugar 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favorecer la lectura </a:t>
            </a:r>
            <a:r>
              <a:rPr lang="es-A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extractiva.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1" name="5 Flecha abajo"/>
          <p:cNvSpPr>
            <a:spLocks noChangeArrowheads="1"/>
          </p:cNvSpPr>
          <p:nvPr/>
        </p:nvSpPr>
        <p:spPr bwMode="auto">
          <a:xfrm>
            <a:off x="4639516" y="1197807"/>
            <a:ext cx="1437697" cy="3659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36762" y="6453010"/>
            <a:ext cx="702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Retomar aspectos de ORALIDAD   </a:t>
            </a:r>
            <a:r>
              <a:rPr lang="es-AR" dirty="0" smtClean="0">
                <a:solidFill>
                  <a:srgbClr val="FF0000"/>
                </a:solidFill>
              </a:rPr>
              <a:t>vídeo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89110" y="1828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-Inferir </a:t>
            </a:r>
            <a:r>
              <a:rPr lang="es-AR" b="1" dirty="0"/>
              <a:t>información relevante del texto que no se encuentra explícita. 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04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586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3417566" y="215786"/>
            <a:ext cx="5297809" cy="1569660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3ª CUESTIÓN -Matemática</a:t>
            </a:r>
            <a:endParaRPr lang="es-ES_tradnl" sz="28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enseñanza que </a:t>
            </a:r>
            <a:r>
              <a:rPr lang="es-AR" b="1" i="1" dirty="0">
                <a:solidFill>
                  <a:srgbClr val="FF0000"/>
                </a:solidFill>
              </a:rPr>
              <a:t>No </a:t>
            </a:r>
            <a:r>
              <a:rPr lang="es-AR" b="1" dirty="0">
                <a:solidFill>
                  <a:schemeClr val="dk1"/>
                </a:solidFill>
              </a:rPr>
              <a:t>se ponen de manifiesto y es necesario reflexionar ya que </a:t>
            </a:r>
            <a:r>
              <a:rPr lang="es-AR" b="1" i="1" dirty="0">
                <a:solidFill>
                  <a:srgbClr val="FF0000"/>
                </a:solidFill>
              </a:rPr>
              <a:t>Sí </a:t>
            </a:r>
            <a:r>
              <a:rPr lang="es-AR" b="1" dirty="0">
                <a:solidFill>
                  <a:schemeClr val="dk1"/>
                </a:solidFill>
              </a:rPr>
              <a:t>se deben instalar. </a:t>
            </a:r>
            <a:endParaRPr lang="es-AR" dirty="0">
              <a:solidFill>
                <a:schemeClr val="dk1"/>
              </a:solidFill>
            </a:endParaRPr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47178" y="2391974"/>
            <a:ext cx="5297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-Tratamiento de la medida </a:t>
            </a:r>
            <a:r>
              <a:rPr lang="es-ES" dirty="0"/>
              <a:t>en las que </a:t>
            </a:r>
            <a:r>
              <a:rPr lang="es-ES" b="1" dirty="0"/>
              <a:t>se atienda a los significados de perímetro y de área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-</a:t>
            </a:r>
            <a:r>
              <a:rPr lang="es-ES" dirty="0"/>
              <a:t> Tratamiento de la </a:t>
            </a:r>
            <a:r>
              <a:rPr lang="es-ES" b="1" dirty="0"/>
              <a:t>medida </a:t>
            </a:r>
            <a:r>
              <a:rPr lang="es-ES" b="1" dirty="0" smtClean="0"/>
              <a:t>sin </a:t>
            </a:r>
            <a:r>
              <a:rPr lang="es-ES" b="1" dirty="0"/>
              <a:t>atender al uso social de la </a:t>
            </a:r>
            <a:r>
              <a:rPr lang="es-ES" b="1" dirty="0" smtClean="0"/>
              <a:t>medida.</a:t>
            </a:r>
            <a:endParaRPr lang="es-AR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0124" y="4390359"/>
            <a:ext cx="8993875" cy="25853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Estas problemáticas </a:t>
            </a:r>
            <a:r>
              <a:rPr lang="es-AR" dirty="0"/>
              <a:t>de enseñanza </a:t>
            </a:r>
            <a:r>
              <a:rPr lang="es-AR" dirty="0" smtClean="0"/>
              <a:t>se </a:t>
            </a:r>
            <a:r>
              <a:rPr lang="es-AR" dirty="0"/>
              <a:t>vincula con </a:t>
            </a:r>
            <a:r>
              <a:rPr lang="es-AR" dirty="0" smtClean="0"/>
              <a:t>las siguientes evidencias </a:t>
            </a:r>
            <a:r>
              <a:rPr lang="es-AR" dirty="0"/>
              <a:t>de aprendizaje:</a:t>
            </a:r>
          </a:p>
          <a:p>
            <a:pPr algn="just"/>
            <a:r>
              <a:rPr lang="es-ES" dirty="0"/>
              <a:t> </a:t>
            </a:r>
            <a:r>
              <a:rPr lang="es-ES" dirty="0" smtClean="0"/>
              <a:t>-Cuando </a:t>
            </a:r>
            <a:r>
              <a:rPr lang="es-ES" b="1" dirty="0" smtClean="0"/>
              <a:t>los </a:t>
            </a:r>
            <a:r>
              <a:rPr lang="es-ES" b="1" dirty="0"/>
              <a:t>estudiantes necesitan usar unidades de peso, capacidad o longitud escasamente seleccionan la unidad de medida más adecuada</a:t>
            </a:r>
            <a:r>
              <a:rPr lang="es-ES" dirty="0"/>
              <a:t>. Así, eligen el metro como unidad para determinar distancias entre ciudades, en lugar de acudir al uso del kilómetro.</a:t>
            </a:r>
            <a:endParaRPr lang="es-AR" dirty="0"/>
          </a:p>
          <a:p>
            <a:pPr algn="just"/>
            <a:r>
              <a:rPr lang="es-AR" dirty="0" smtClean="0"/>
              <a:t>-Generalmente </a:t>
            </a:r>
            <a:r>
              <a:rPr lang="es-AR" b="1" dirty="0"/>
              <a:t>los estudiantes usan indistintamente perímetro y superficie.</a:t>
            </a:r>
            <a:r>
              <a:rPr lang="es-AR" dirty="0"/>
              <a:t> Así, por ejemplo, si se les presenta un terreno rectangular para cubrir con césped y cercarlo con alambre, escasamente asocian el cercado con el perímetro y el cubrimiento con el área.</a:t>
            </a:r>
          </a:p>
        </p:txBody>
      </p:sp>
      <p:sp>
        <p:nvSpPr>
          <p:cNvPr id="7" name="5 Flecha abajo"/>
          <p:cNvSpPr>
            <a:spLocks noChangeArrowheads="1"/>
          </p:cNvSpPr>
          <p:nvPr/>
        </p:nvSpPr>
        <p:spPr bwMode="auto">
          <a:xfrm>
            <a:off x="5522661" y="1885492"/>
            <a:ext cx="1437697" cy="3659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13 CuadroTexto"/>
          <p:cNvSpPr txBox="1"/>
          <p:nvPr/>
        </p:nvSpPr>
        <p:spPr>
          <a:xfrm rot="20364130">
            <a:off x="1366298" y="2636787"/>
            <a:ext cx="2262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ejemplo:</a:t>
            </a:r>
          </a:p>
        </p:txBody>
      </p:sp>
    </p:spTree>
    <p:extLst>
      <p:ext uri="{BB962C8B-B14F-4D97-AF65-F5344CB8AC3E}">
        <p14:creationId xmlns:p14="http://schemas.microsoft.com/office/powerpoint/2010/main" val="2722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47" y="0"/>
            <a:ext cx="5308753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9433" y="362383"/>
            <a:ext cx="29342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u="sng" dirty="0" smtClean="0"/>
              <a:t>Talleres: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¿Es </a:t>
            </a:r>
            <a:r>
              <a:rPr lang="es-AR" dirty="0"/>
              <a:t>el mismo número racional o es distinto? Reflexiones  sobre la conveniencia de su uso según el problema.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/>
              <a:t>¿Perímetro o superficie? Diferenciación atendiendo a su uso</a:t>
            </a:r>
            <a:r>
              <a:rPr lang="es-A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/>
              <a:t>¿Justificaciones geométricas basadas en propiedades o en </a:t>
            </a:r>
            <a:r>
              <a:rPr lang="es-AR" b="1" dirty="0"/>
              <a:t>dibujos</a:t>
            </a:r>
            <a:r>
              <a:rPr lang="es-AR" b="1" dirty="0" smtClean="0"/>
              <a:t>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AR" u="sng" dirty="0"/>
          </a:p>
          <a:p>
            <a:pPr algn="just"/>
            <a:r>
              <a:rPr lang="es-AR" u="sng" dirty="0" smtClean="0"/>
              <a:t>Capacitadores:</a:t>
            </a:r>
          </a:p>
          <a:p>
            <a:r>
              <a:rPr lang="es-AR" sz="1600" dirty="0"/>
              <a:t>Soledad </a:t>
            </a:r>
            <a:r>
              <a:rPr lang="es-AR" sz="1600" dirty="0" err="1" smtClean="0"/>
              <a:t>Rodriguez</a:t>
            </a:r>
            <a:endParaRPr lang="es-AR" sz="1600" dirty="0"/>
          </a:p>
          <a:p>
            <a:r>
              <a:rPr lang="es-AR" sz="1600" dirty="0" smtClean="0"/>
              <a:t>Daniela </a:t>
            </a:r>
            <a:r>
              <a:rPr lang="es-AR" sz="1600" dirty="0" err="1" smtClean="0"/>
              <a:t>Chiappero</a:t>
            </a:r>
            <a:endParaRPr lang="es-AR" sz="1600" dirty="0" smtClean="0"/>
          </a:p>
          <a:p>
            <a:r>
              <a:rPr lang="es-AR" sz="1600" dirty="0" smtClean="0"/>
              <a:t>Susana Guerrero</a:t>
            </a:r>
          </a:p>
          <a:p>
            <a:r>
              <a:rPr lang="es-AR" sz="1600" dirty="0" smtClean="0"/>
              <a:t>Shirley </a:t>
            </a:r>
            <a:r>
              <a:rPr lang="es-AR" sz="1600" dirty="0" err="1" smtClean="0"/>
              <a:t>Frassa</a:t>
            </a:r>
            <a:endParaRPr lang="es-AR" sz="1600" dirty="0"/>
          </a:p>
          <a:p>
            <a:r>
              <a:rPr lang="es-AR" sz="1600" dirty="0" err="1" smtClean="0"/>
              <a:t>EderdPicca</a:t>
            </a:r>
            <a:endParaRPr lang="es-AR" sz="1600" dirty="0"/>
          </a:p>
          <a:p>
            <a:r>
              <a:rPr lang="es-AR" sz="1600" dirty="0" smtClean="0"/>
              <a:t>Rosa </a:t>
            </a:r>
            <a:r>
              <a:rPr lang="es-AR" sz="1600" dirty="0" err="1"/>
              <a:t>Silveyra</a:t>
            </a:r>
            <a:endParaRPr lang="es-AR" sz="1600" b="1" dirty="0" smtClean="0"/>
          </a:p>
          <a:p>
            <a:pPr algn="just"/>
            <a:endParaRPr lang="es-AR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343702" y="5352900"/>
            <a:ext cx="5677468" cy="1291092"/>
          </a:xfrm>
        </p:spPr>
        <p:txBody>
          <a:bodyPr rtlCol="0">
            <a:normAutofit/>
          </a:bodyPr>
          <a:lstStyle/>
          <a:p>
            <a:r>
              <a:rPr lang="es-ES" sz="1800" dirty="0" smtClean="0"/>
              <a:t>Temáticas relevantes de Matemática</a:t>
            </a:r>
            <a:br>
              <a:rPr lang="es-ES" sz="1800" dirty="0" smtClean="0"/>
            </a:br>
            <a:r>
              <a:rPr lang="es-ES" sz="1800" dirty="0" smtClean="0"/>
              <a:t>para </a:t>
            </a:r>
            <a:r>
              <a:rPr lang="es-ES" sz="1800" dirty="0"/>
              <a:t>ser abordadas en próximos ateneos </a:t>
            </a:r>
            <a:r>
              <a:rPr lang="es-ES" sz="1800" dirty="0" smtClean="0"/>
              <a:t>didácticos según los docentes (Monitoreo y seguimiento Eje 3)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8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8859" y="5143500"/>
            <a:ext cx="6005015" cy="1086375"/>
          </a:xfrm>
        </p:spPr>
        <p:txBody>
          <a:bodyPr rtlCol="0">
            <a:normAutofit/>
          </a:bodyPr>
          <a:lstStyle/>
          <a:p>
            <a:r>
              <a:rPr lang="es-ES" sz="1800" dirty="0" smtClean="0"/>
              <a:t>Temáticas relevantes de Lengua </a:t>
            </a:r>
            <a:r>
              <a:rPr lang="es-ES" sz="1800" dirty="0"/>
              <a:t>y </a:t>
            </a:r>
            <a:r>
              <a:rPr lang="es-ES" sz="1800" dirty="0" smtClean="0"/>
              <a:t>Literatura</a:t>
            </a:r>
            <a:br>
              <a:rPr lang="es-ES" sz="1800" dirty="0" smtClean="0"/>
            </a:br>
            <a:r>
              <a:rPr lang="es-ES" sz="1800" dirty="0" smtClean="0"/>
              <a:t>para </a:t>
            </a:r>
            <a:r>
              <a:rPr lang="es-ES" sz="1800" dirty="0"/>
              <a:t>ser abordadas en próximos ateneos </a:t>
            </a:r>
            <a:r>
              <a:rPr lang="es-ES" sz="1800" dirty="0" smtClean="0"/>
              <a:t>didácticos según los docentes </a:t>
            </a:r>
            <a:r>
              <a:rPr lang="es-ES" sz="1800" dirty="0"/>
              <a:t>(</a:t>
            </a:r>
            <a:r>
              <a:rPr lang="es-ES" sz="1800" dirty="0" smtClean="0"/>
              <a:t>Monitoreo y </a:t>
            </a:r>
            <a:r>
              <a:rPr lang="es-ES" sz="1800" dirty="0"/>
              <a:t>seguimiento Eje 3)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97" y="0"/>
            <a:ext cx="5347877" cy="5143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2136" y="266131"/>
            <a:ext cx="29342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u="sng" dirty="0" smtClean="0"/>
              <a:t>Talleres: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Los </a:t>
            </a:r>
            <a:r>
              <a:rPr lang="es-AR" dirty="0"/>
              <a:t>vericuetos de la </a:t>
            </a:r>
            <a:r>
              <a:rPr lang="es-AR" dirty="0" smtClean="0"/>
              <a:t>escritura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/>
              <a:t>Los vericuetos de la lectura</a:t>
            </a:r>
            <a:r>
              <a:rPr lang="es-A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/>
              <a:t>Los vericuetos de la reflexión sobre los textos</a:t>
            </a:r>
            <a:r>
              <a:rPr lang="es-AR" dirty="0" smtClean="0"/>
              <a:t>.</a:t>
            </a:r>
          </a:p>
          <a:p>
            <a:pPr algn="just"/>
            <a:endParaRPr lang="es-AR" dirty="0" smtClean="0"/>
          </a:p>
          <a:p>
            <a:pPr algn="just"/>
            <a:r>
              <a:rPr lang="es-AR" b="1" u="sng" dirty="0" smtClean="0"/>
              <a:t>Capacitadores:</a:t>
            </a:r>
          </a:p>
          <a:p>
            <a:r>
              <a:rPr lang="es-AR" sz="1600" dirty="0" err="1"/>
              <a:t>Bongiovanni</a:t>
            </a:r>
            <a:r>
              <a:rPr lang="es-AR" sz="1600" dirty="0"/>
              <a:t> </a:t>
            </a:r>
            <a:r>
              <a:rPr lang="es-AR" sz="1600" dirty="0" smtClean="0"/>
              <a:t>Claudia</a:t>
            </a:r>
          </a:p>
          <a:p>
            <a:r>
              <a:rPr lang="es-AR" sz="1600" dirty="0" err="1" smtClean="0"/>
              <a:t>Fussey</a:t>
            </a:r>
            <a:r>
              <a:rPr lang="es-AR" sz="1600" dirty="0" smtClean="0"/>
              <a:t> María</a:t>
            </a:r>
          </a:p>
          <a:p>
            <a:r>
              <a:rPr lang="es-AR" sz="1600" dirty="0" smtClean="0"/>
              <a:t>González Sandra</a:t>
            </a:r>
          </a:p>
          <a:p>
            <a:r>
              <a:rPr lang="es-AR" sz="1600" dirty="0" err="1" smtClean="0"/>
              <a:t>Gramaglia</a:t>
            </a:r>
            <a:r>
              <a:rPr lang="es-AR" sz="1600" dirty="0" smtClean="0"/>
              <a:t> Luciana</a:t>
            </a:r>
          </a:p>
          <a:p>
            <a:r>
              <a:rPr lang="es-AR" sz="1600" dirty="0" smtClean="0"/>
              <a:t>Quiroga Barbarita</a:t>
            </a:r>
          </a:p>
          <a:p>
            <a:r>
              <a:rPr lang="es-AR" sz="1600" dirty="0" smtClean="0"/>
              <a:t>Rodríguez </a:t>
            </a:r>
            <a:r>
              <a:rPr lang="es-AR" sz="1600" dirty="0" err="1" smtClean="0"/>
              <a:t>Stefanía</a:t>
            </a:r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58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42502" y="1764287"/>
            <a:ext cx="5694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RECURRENCIAS RECUPERADAS EN LOS ATENEOS DIDÁCTICOS</a:t>
            </a:r>
            <a:endParaRPr lang="es-AR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690711" y="5525998"/>
            <a:ext cx="429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Eje 2: Ampliación del Conocimiento Didáctico-Nuestra Escuela</a:t>
            </a:r>
          </a:p>
          <a:p>
            <a:pPr algn="ctr"/>
            <a:r>
              <a:rPr lang="es-AR" dirty="0" smtClean="0"/>
              <a:t>Sandra </a:t>
            </a:r>
            <a:r>
              <a:rPr lang="es-AR" dirty="0" err="1" smtClean="0"/>
              <a:t>Molinolo</a:t>
            </a:r>
            <a:r>
              <a:rPr lang="es-AR" dirty="0" smtClean="0"/>
              <a:t>-Gustavo Pereyra- </a:t>
            </a:r>
            <a:r>
              <a:rPr lang="es-AR" dirty="0"/>
              <a:t>L</a:t>
            </a:r>
            <a:r>
              <a:rPr lang="es-AR" dirty="0" smtClean="0"/>
              <a:t>aura Vélez</a:t>
            </a:r>
            <a:endParaRPr lang="es-AR" dirty="0"/>
          </a:p>
        </p:txBody>
      </p:sp>
      <p:pic>
        <p:nvPicPr>
          <p:cNvPr id="8" name="7 Imagen" descr="escuelas_fa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90" y="4760257"/>
            <a:ext cx="2123728" cy="20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064688" y="1984827"/>
            <a:ext cx="5139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-</a:t>
            </a:r>
            <a:r>
              <a:rPr lang="es-AR" dirty="0">
                <a:latin typeface="Arial Narrow" panose="020B0606020202030204" pitchFamily="34" charset="0"/>
              </a:rPr>
              <a:t>L</a:t>
            </a:r>
            <a:r>
              <a:rPr lang="es-AR" dirty="0" smtClean="0">
                <a:latin typeface="Arial Narrow" panose="020B0606020202030204" pitchFamily="34" charset="0"/>
              </a:rPr>
              <a:t>os ateneos han impactado en la escuela</a:t>
            </a:r>
            <a:r>
              <a:rPr lang="es-AR" b="1" dirty="0" smtClean="0">
                <a:latin typeface="Arial Narrow" panose="020B0606020202030204" pitchFamily="34" charset="0"/>
              </a:rPr>
              <a:t> </a:t>
            </a:r>
            <a:r>
              <a:rPr lang="es-AR" dirty="0" smtClean="0">
                <a:latin typeface="Arial Narrow" panose="020B0606020202030204" pitchFamily="34" charset="0"/>
              </a:rPr>
              <a:t>ya que se dio </a:t>
            </a:r>
            <a:r>
              <a:rPr lang="es-AR" b="1" dirty="0" smtClean="0">
                <a:latin typeface="Arial Narrow" panose="020B0606020202030204" pitchFamily="34" charset="0"/>
              </a:rPr>
              <a:t>respuesta  a temáticas de Lengua y Matemática relevantes para los docentes.</a:t>
            </a:r>
          </a:p>
          <a:p>
            <a:pPr algn="just"/>
            <a:r>
              <a:rPr lang="es-AR" dirty="0" smtClean="0">
                <a:latin typeface="Arial Narrow" panose="020B0606020202030204" pitchFamily="34" charset="0"/>
              </a:rPr>
              <a:t>-Por primera vez nos reunimos para hablar de </a:t>
            </a:r>
            <a:r>
              <a:rPr lang="es-AR" b="1" dirty="0" smtClean="0">
                <a:latin typeface="Arial Narrow" panose="020B0606020202030204" pitchFamily="34" charset="0"/>
              </a:rPr>
              <a:t>problemáticas acerca de la enseñanza de Lengua y Matemática q</a:t>
            </a:r>
            <a:r>
              <a:rPr lang="es-AR" dirty="0" smtClean="0">
                <a:latin typeface="Arial Narrow" panose="020B0606020202030204" pitchFamily="34" charset="0"/>
              </a:rPr>
              <a:t>ue tenemos en las escuelas.</a:t>
            </a:r>
          </a:p>
          <a:p>
            <a:pPr algn="just"/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20024693">
            <a:off x="957664" y="1669662"/>
            <a:ext cx="863600" cy="168275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 rot="20875751">
            <a:off x="1422162" y="1002825"/>
            <a:ext cx="315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A modo de ejemplo</a:t>
            </a:r>
          </a:p>
          <a:p>
            <a:r>
              <a:rPr lang="es-AR" b="1" dirty="0" smtClean="0"/>
              <a:t>Algunas voces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6835" y="539372"/>
            <a:ext cx="545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rgbClr val="FF0000"/>
                </a:solidFill>
                <a:latin typeface="Arial" panose="020B0604020202020204" pitchFamily="34" charset="0"/>
              </a:rPr>
              <a:t>Cuestiones  </a:t>
            </a:r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potentes</a:t>
            </a:r>
            <a:endParaRPr lang="es-AR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23" y="4496233"/>
            <a:ext cx="2476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54" y="680031"/>
            <a:ext cx="273843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"/>
          <p:cNvSpPr>
            <a:spLocks noChangeArrowheads="1"/>
          </p:cNvSpPr>
          <p:nvPr/>
        </p:nvSpPr>
        <p:spPr bwMode="auto">
          <a:xfrm>
            <a:off x="-142875" y="3511550"/>
            <a:ext cx="4702175" cy="3078163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-29684" y="1549785"/>
            <a:ext cx="3355760" cy="2705659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s-AR" sz="1800" dirty="0"/>
              <a:t>La participación de un </a:t>
            </a:r>
            <a:r>
              <a:rPr lang="es-AR" sz="1800" b="1" dirty="0"/>
              <a:t>espacio de intercambio</a:t>
            </a:r>
            <a:r>
              <a:rPr lang="es-AR" sz="1800" dirty="0"/>
              <a:t> </a:t>
            </a:r>
            <a:r>
              <a:rPr lang="es-AR" sz="1800" b="1" dirty="0"/>
              <a:t>de saberes </a:t>
            </a:r>
            <a:r>
              <a:rPr lang="es-AR" sz="1800" dirty="0"/>
              <a:t>en relación con las prácticas de enseñanza.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13222" y="-22366"/>
            <a:ext cx="6757987" cy="1079501"/>
          </a:xfrm>
          <a:prstGeom prst="cloudCallout">
            <a:avLst>
              <a:gd name="adj1" fmla="val -22574"/>
              <a:gd name="adj2" fmla="val -135588"/>
            </a:avLst>
          </a:prstGeom>
          <a:solidFill>
            <a:srgbClr val="F3F7F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400" b="1">
              <a:solidFill>
                <a:srgbClr val="990000"/>
              </a:solidFill>
            </a:endParaRP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3540888" y="536690"/>
            <a:ext cx="5498082" cy="2565088"/>
          </a:xfrm>
          <a:prstGeom prst="cloudCallout">
            <a:avLst>
              <a:gd name="adj1" fmla="val -72181"/>
              <a:gd name="adj2" fmla="val 19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a-ES" altLang="es-AR" sz="2400" b="1">
              <a:solidFill>
                <a:srgbClr val="000000"/>
              </a:solidFill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1393059" y="191517"/>
            <a:ext cx="554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A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Sobre la potencialidad </a:t>
            </a:r>
            <a:r>
              <a:rPr lang="es-A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 formato elegido, el ateneo didáctico</a:t>
            </a:r>
            <a:endParaRPr lang="es-ES" altLang="es-A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65628" y="12684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El  abordaje reflexivo </a:t>
            </a:r>
            <a:r>
              <a:rPr lang="es-AR" dirty="0" smtClean="0"/>
              <a:t>del </a:t>
            </a:r>
            <a:r>
              <a:rPr lang="es-AR" dirty="0"/>
              <a:t>caso presentado, que permite </a:t>
            </a:r>
            <a:r>
              <a:rPr lang="es-AR" b="1" dirty="0" smtClean="0"/>
              <a:t>recuperar, </a:t>
            </a:r>
            <a:r>
              <a:rPr lang="es-AR" b="1" dirty="0"/>
              <a:t>retomar y reflexionar sobre su propia </a:t>
            </a:r>
            <a:r>
              <a:rPr lang="es-AR" b="1" dirty="0" smtClean="0"/>
              <a:t>práctica de enseñanza.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752013" y="4463378"/>
            <a:ext cx="3032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dirty="0" smtClean="0"/>
              <a:t>La </a:t>
            </a:r>
            <a:r>
              <a:rPr lang="es-AR" b="1" dirty="0" smtClean="0"/>
              <a:t>reflexión sobre lo que se trabaja en las escuelas </a:t>
            </a:r>
            <a:r>
              <a:rPr lang="es-AR" dirty="0" smtClean="0"/>
              <a:t>destacando </a:t>
            </a:r>
            <a:r>
              <a:rPr lang="es-AR" b="1" dirty="0" smtClean="0"/>
              <a:t>aciertos y desaciertos.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57879" y="95748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</a:t>
            </a:r>
            <a:r>
              <a:rPr lang="es-AR" b="1" dirty="0" smtClean="0"/>
              <a:t>os </a:t>
            </a:r>
            <a:r>
              <a:rPr lang="es-AR" b="1" dirty="0"/>
              <a:t>docentes rescatan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 rot="20024693">
            <a:off x="360692" y="542962"/>
            <a:ext cx="863600" cy="129803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3784401" y="2865901"/>
            <a:ext cx="5381625" cy="2178225"/>
          </a:xfrm>
          <a:prstGeom prst="cloudCallout">
            <a:avLst>
              <a:gd name="adj1" fmla="val -79259"/>
              <a:gd name="adj2" fmla="val -39264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66970" y="33715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dirty="0"/>
              <a:t>El ateneo como </a:t>
            </a:r>
            <a:r>
              <a:rPr lang="es-AR" b="1" dirty="0"/>
              <a:t>instancia de aprendizaje acerca de la didáctica </a:t>
            </a:r>
            <a:r>
              <a:rPr lang="es-AR" dirty="0"/>
              <a:t>puesta en juego en las practicas de  </a:t>
            </a:r>
            <a:r>
              <a:rPr lang="es-AR" dirty="0" smtClean="0"/>
              <a:t>enseñanza.</a:t>
            </a:r>
            <a:endParaRPr lang="es-AR" dirty="0"/>
          </a:p>
        </p:txBody>
      </p:sp>
      <p:pic>
        <p:nvPicPr>
          <p:cNvPr id="21" name="Picture 2" descr="Resultado de imagen para man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48" y="5550937"/>
            <a:ext cx="2863498" cy="13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"/>
          <p:cNvSpPr>
            <a:spLocks noChangeArrowheads="1"/>
          </p:cNvSpPr>
          <p:nvPr/>
        </p:nvSpPr>
        <p:spPr bwMode="auto">
          <a:xfrm>
            <a:off x="46936" y="3535165"/>
            <a:ext cx="3966192" cy="2649009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s-AR" sz="1800" dirty="0" smtClean="0">
                <a:latin typeface="Arial Narrow" panose="020B0606020202030204" pitchFamily="34" charset="0"/>
              </a:rPr>
              <a:t>Los </a:t>
            </a:r>
            <a:r>
              <a:rPr lang="es-AR" sz="1800" b="1" dirty="0">
                <a:latin typeface="Arial Narrow" panose="020B0606020202030204" pitchFamily="34" charset="0"/>
              </a:rPr>
              <a:t>interrogantes que se plantean para dar lugar al análisis del ca</a:t>
            </a:r>
            <a:r>
              <a:rPr lang="es-AR" sz="1800" dirty="0">
                <a:latin typeface="Arial Narrow" panose="020B0606020202030204" pitchFamily="34" charset="0"/>
              </a:rPr>
              <a:t>so y cuya respuesta será el objeto de discusión colectiva.</a:t>
            </a: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-45105" y="1450842"/>
            <a:ext cx="4300644" cy="2479067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sz="1800" b="1" dirty="0">
                <a:latin typeface="Arial Narrow" panose="020B0606020202030204" pitchFamily="34" charset="0"/>
              </a:rPr>
              <a:t>El caso se remite a diversas situaciones de la cotidianeidad de los docentes</a:t>
            </a:r>
            <a:r>
              <a:rPr lang="es-AR" sz="1800" dirty="0">
                <a:latin typeface="Arial Narrow" panose="020B0606020202030204" pitchFamily="34" charset="0"/>
              </a:rPr>
              <a:t>, donde se problematizan prácticas de enseñanza  en Matemática y en  Lengua</a:t>
            </a:r>
            <a:endParaRPr lang="es-AR" altLang="es-AR" sz="1800" dirty="0">
              <a:latin typeface="Arial Narrow" panose="020B060602020203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90960" y="66819"/>
            <a:ext cx="6757987" cy="1079501"/>
          </a:xfrm>
          <a:prstGeom prst="cloudCallout">
            <a:avLst>
              <a:gd name="adj1" fmla="val -22574"/>
              <a:gd name="adj2" fmla="val -135588"/>
            </a:avLst>
          </a:prstGeom>
          <a:solidFill>
            <a:srgbClr val="F3F7F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400" b="1">
              <a:solidFill>
                <a:srgbClr val="990000"/>
              </a:solidFill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4168620" y="2539339"/>
            <a:ext cx="4975380" cy="2320331"/>
          </a:xfrm>
          <a:prstGeom prst="cloudCallout">
            <a:avLst>
              <a:gd name="adj1" fmla="val -79259"/>
              <a:gd name="adj2" fmla="val -39264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buNone/>
            </a:pPr>
            <a:r>
              <a:rPr lang="es-AR" sz="2000" dirty="0">
                <a:latin typeface="Arial Narrow" panose="020B0606020202030204" pitchFamily="34" charset="0"/>
              </a:rPr>
              <a:t>La </a:t>
            </a:r>
            <a:r>
              <a:rPr lang="es-AR" sz="2000" b="1" dirty="0">
                <a:latin typeface="Arial Narrow" panose="020B0606020202030204" pitchFamily="34" charset="0"/>
              </a:rPr>
              <a:t>habilitación de instancias de </a:t>
            </a:r>
            <a:r>
              <a:rPr lang="es-AR" sz="2000" b="1" dirty="0" smtClean="0">
                <a:latin typeface="Arial Narrow" panose="020B0606020202030204" pitchFamily="34" charset="0"/>
              </a:rPr>
              <a:t>debate </a:t>
            </a:r>
            <a:r>
              <a:rPr lang="es-AR" sz="2000" dirty="0">
                <a:latin typeface="Arial Narrow" panose="020B0606020202030204" pitchFamily="34" charset="0"/>
              </a:rPr>
              <a:t>acerca de la problemática de enseñanza puesta de manifiesto en el caso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4069953" y="471892"/>
            <a:ext cx="5074047" cy="2242903"/>
          </a:xfrm>
          <a:prstGeom prst="cloudCallout">
            <a:avLst>
              <a:gd name="adj1" fmla="val -72181"/>
              <a:gd name="adj2" fmla="val 19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AR" sz="1800" dirty="0" smtClean="0">
                <a:latin typeface="Arial Narrow" panose="020B0606020202030204" pitchFamily="34" charset="0"/>
              </a:rPr>
              <a:t>El </a:t>
            </a:r>
            <a:r>
              <a:rPr lang="es-AR" sz="1800" b="1" dirty="0" smtClean="0">
                <a:latin typeface="Arial Narrow" panose="020B0606020202030204" pitchFamily="34" charset="0"/>
              </a:rPr>
              <a:t>análisis genera  actitud de empatía con los protagonistas de la narración</a:t>
            </a:r>
            <a:r>
              <a:rPr lang="es-AR" sz="1800" dirty="0" smtClean="0">
                <a:latin typeface="Arial Narrow" panose="020B0606020202030204" pitchFamily="34" charset="0"/>
              </a:rPr>
              <a:t>, a la vez que facilita la exploración y profundización de perspectivas variadas sobre prácticas profesionales habituales. </a:t>
            </a:r>
            <a:endParaRPr lang="es-AR" sz="1800" dirty="0">
              <a:latin typeface="Arial Narrow" panose="020B0606020202030204" pitchFamily="34" charset="0"/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1073086" y="306869"/>
            <a:ext cx="619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A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Acerca de la Potencialidad  del caso y de su análisis</a:t>
            </a:r>
            <a:endParaRPr lang="es-ES" altLang="es-A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21052271">
            <a:off x="296778" y="459033"/>
            <a:ext cx="863600" cy="129803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57879" y="1167658"/>
            <a:ext cx="25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</a:t>
            </a:r>
            <a:r>
              <a:rPr lang="es-AR" b="1" dirty="0" smtClean="0"/>
              <a:t>os </a:t>
            </a:r>
            <a:r>
              <a:rPr lang="es-AR" b="1" dirty="0"/>
              <a:t>docentes rescatan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77">
            <a:off x="2643858" y="5279456"/>
            <a:ext cx="3648609" cy="13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86" y="4889176"/>
            <a:ext cx="4048214" cy="127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378" y="4272702"/>
            <a:ext cx="2639398" cy="11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3800000" sx="1000" sy="1000" algn="ctr" rotWithShape="0">
              <a:srgbClr val="000000"/>
            </a:outerShdw>
            <a:reflection stA="45000" endPos="9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50865"/>
              </p:ext>
            </p:extLst>
          </p:nvPr>
        </p:nvGraphicFramePr>
        <p:xfrm>
          <a:off x="1586346" y="1397000"/>
          <a:ext cx="696883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582">
                  <a:extLst>
                    <a:ext uri="{9D8B030D-6E8A-4147-A177-3AD203B41FA5}">
                      <a16:colId xmlns="" xmlns:a16="http://schemas.microsoft.com/office/drawing/2014/main" val="894775343"/>
                    </a:ext>
                  </a:extLst>
                </a:gridCol>
                <a:gridCol w="2423254">
                  <a:extLst>
                    <a:ext uri="{9D8B030D-6E8A-4147-A177-3AD203B41FA5}">
                      <a16:colId xmlns="" xmlns:a16="http://schemas.microsoft.com/office/drawing/2014/main" val="2157336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Prácticas</a:t>
                      </a:r>
                      <a:r>
                        <a:rPr lang="es-AR" baseline="0" dirty="0" smtClean="0"/>
                        <a:t> de Enseñanza 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59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manifiestan y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importante continuar mejorando.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y sobre las que cada docente debe reflexionar,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701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ponen de manifiesto y es necesario reflexionar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ponen de manifiesto y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90649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39091" y="374073"/>
            <a:ext cx="558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Para ilustrar las  Prácticas de ENSEÑANZA….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98835" y="6045958"/>
            <a:ext cx="255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</a:t>
            </a:r>
            <a:r>
              <a:rPr lang="es-AR" dirty="0" smtClean="0"/>
              <a:t>daptación </a:t>
            </a:r>
            <a:r>
              <a:rPr lang="es-AR" dirty="0"/>
              <a:t>de la</a:t>
            </a:r>
            <a:r>
              <a:rPr lang="es-AR" i="1" dirty="0"/>
              <a:t> Ventana de </a:t>
            </a:r>
            <a:r>
              <a:rPr lang="es-AR" i="1" dirty="0" err="1"/>
              <a:t>Johari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97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8" y="0"/>
            <a:ext cx="4711692" cy="57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 rot="20521023">
            <a:off x="1968340" y="3055082"/>
            <a:ext cx="431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dk1"/>
                </a:solidFill>
              </a:rPr>
              <a:t>Prácticas de enseñanza </a:t>
            </a:r>
            <a:r>
              <a:rPr lang="es-AR" b="1" dirty="0" smtClean="0">
                <a:solidFill>
                  <a:schemeClr val="dk1"/>
                </a:solidFill>
              </a:rPr>
              <a:t>de la Lengua que </a:t>
            </a:r>
            <a:r>
              <a:rPr lang="es-AR" b="1" i="1" dirty="0">
                <a:solidFill>
                  <a:srgbClr val="FF0000"/>
                </a:solidFill>
              </a:rPr>
              <a:t>Sí </a:t>
            </a:r>
            <a:r>
              <a:rPr lang="es-AR" b="1" dirty="0">
                <a:solidFill>
                  <a:schemeClr val="dk1"/>
                </a:solidFill>
              </a:rPr>
              <a:t>se manifiestan </a:t>
            </a:r>
            <a:endParaRPr lang="es-AR" dirty="0"/>
          </a:p>
          <a:p>
            <a:endParaRPr lang="es-A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28683"/>
              </p:ext>
            </p:extLst>
          </p:nvPr>
        </p:nvGraphicFramePr>
        <p:xfrm>
          <a:off x="3048000" y="402336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83889627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0560340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 smtClean="0">
                          <a:solidFill>
                            <a:srgbClr val="FF0000"/>
                          </a:solidFill>
                        </a:rPr>
                        <a:t>Recurrencias Prácticas de Enseñanza de la Lengua y de la Matemática</a:t>
                      </a:r>
                    </a:p>
                    <a:p>
                      <a:pPr algn="ctr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99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manifiestan y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importante continuar mejorando. 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y sobre las que cada docente debe reflexionar,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56101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15" y="157163"/>
            <a:ext cx="30289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1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26" y="1291853"/>
            <a:ext cx="5087938" cy="39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42377" y="1797094"/>
            <a:ext cx="418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-uso reflexivo de unidades textuales y gramaticales </a:t>
            </a:r>
            <a:r>
              <a:rPr lang="es-AR" b="1" dirty="0"/>
              <a:t>para la lectura y la producción textual.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93857" y="428479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Para promover uso </a:t>
            </a:r>
            <a:r>
              <a:rPr lang="es-AR" b="1" dirty="0"/>
              <a:t>reflexivo de unidades textuales</a:t>
            </a:r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>
            <a:off x="2324038" y="4546576"/>
            <a:ext cx="296080" cy="94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13 CuadroTexto"/>
          <p:cNvSpPr txBox="1"/>
          <p:nvPr/>
        </p:nvSpPr>
        <p:spPr>
          <a:xfrm rot="20364130">
            <a:off x="805789" y="2227014"/>
            <a:ext cx="20939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6792" y="-809"/>
            <a:ext cx="5297809" cy="1292662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1ª CUESTIÓN -Lengua</a:t>
            </a:r>
          </a:p>
          <a:p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</a:t>
            </a:r>
            <a:r>
              <a:rPr lang="es-AR" b="1" dirty="0" smtClean="0">
                <a:solidFill>
                  <a:schemeClr val="dk1"/>
                </a:solidFill>
              </a:rPr>
              <a:t>enseñanza  </a:t>
            </a:r>
            <a:r>
              <a:rPr lang="es-AR" b="1" dirty="0">
                <a:solidFill>
                  <a:schemeClr val="dk1"/>
                </a:solidFill>
              </a:rPr>
              <a:t>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</a:t>
            </a:r>
            <a:r>
              <a:rPr lang="es-AR" b="1" dirty="0" smtClean="0">
                <a:solidFill>
                  <a:schemeClr val="dk1"/>
                </a:solidFill>
              </a:rPr>
              <a:t>que </a:t>
            </a:r>
            <a:r>
              <a:rPr lang="es-AR" b="1" i="1" dirty="0" smtClean="0">
                <a:solidFill>
                  <a:srgbClr val="FF0000"/>
                </a:solidFill>
              </a:rPr>
              <a:t>Sí</a:t>
            </a:r>
            <a:r>
              <a:rPr lang="es-AR" b="1" dirty="0" smtClean="0">
                <a:solidFill>
                  <a:schemeClr val="dk1"/>
                </a:solidFill>
              </a:rPr>
              <a:t> </a:t>
            </a:r>
            <a:r>
              <a:rPr lang="es-AR" b="1" dirty="0">
                <a:solidFill>
                  <a:schemeClr val="dk1"/>
                </a:solidFill>
              </a:rPr>
              <a:t>es importante continuar </a:t>
            </a:r>
            <a:r>
              <a:rPr lang="es-AR" b="1" dirty="0" smtClean="0">
                <a:solidFill>
                  <a:schemeClr val="dk1"/>
                </a:solidFill>
              </a:rPr>
              <a:t>mejorando</a:t>
            </a:r>
            <a:r>
              <a:rPr lang="es-AR" b="1" dirty="0">
                <a:solidFill>
                  <a:schemeClr val="dk1"/>
                </a:solidFill>
              </a:rPr>
              <a:t>:</a:t>
            </a:r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7" y="3537123"/>
            <a:ext cx="2173733" cy="32899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80" y="3249987"/>
            <a:ext cx="3836843" cy="3289974"/>
          </a:xfrm>
          <a:prstGeom prst="rect">
            <a:avLst/>
          </a:prstGeom>
        </p:spPr>
      </p:pic>
      <p:sp>
        <p:nvSpPr>
          <p:cNvPr id="12" name="12 Rectángulo"/>
          <p:cNvSpPr/>
          <p:nvPr/>
        </p:nvSpPr>
        <p:spPr>
          <a:xfrm>
            <a:off x="550624" y="5215565"/>
            <a:ext cx="1829666" cy="1600438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</a:t>
            </a:r>
          </a:p>
          <a:p>
            <a:pPr algn="just"/>
            <a:endParaRPr lang="es-AR" sz="1400" b="1" u="sng" dirty="0" smtClean="0"/>
          </a:p>
          <a:p>
            <a:r>
              <a:rPr lang="es-AR" sz="1400" b="1" dirty="0" smtClean="0"/>
              <a:t>Priorizar el desarrollo de estrategias que faciliten la comprensión.</a:t>
            </a:r>
          </a:p>
        </p:txBody>
      </p:sp>
      <p:sp>
        <p:nvSpPr>
          <p:cNvPr id="13" name="5 Flecha abajo"/>
          <p:cNvSpPr>
            <a:spLocks noChangeArrowheads="1"/>
          </p:cNvSpPr>
          <p:nvPr/>
        </p:nvSpPr>
        <p:spPr bwMode="auto">
          <a:xfrm>
            <a:off x="5000762" y="1253634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024879" y="2954692"/>
            <a:ext cx="2666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15112" y="2954000"/>
            <a:ext cx="5297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-dictado </a:t>
            </a:r>
            <a:r>
              <a:rPr lang="es-AR" b="1" dirty="0"/>
              <a:t>de palabras, sin contextualización en una situación de producción de textos con propósito </a:t>
            </a:r>
            <a:r>
              <a:rPr lang="es-AR" b="1" dirty="0" smtClean="0"/>
              <a:t>comunicativo</a:t>
            </a:r>
          </a:p>
          <a:p>
            <a:pPr algn="just"/>
            <a:endParaRPr lang="es-AR" b="1" dirty="0" smtClean="0"/>
          </a:p>
          <a:p>
            <a:pPr algn="just"/>
            <a:endParaRPr lang="es-AR" b="1" dirty="0"/>
          </a:p>
          <a:p>
            <a:pPr algn="just"/>
            <a:r>
              <a:rPr lang="es-AR" b="1" dirty="0" smtClean="0"/>
              <a:t>-escritura </a:t>
            </a:r>
            <a:r>
              <a:rPr lang="es-AR" b="1" dirty="0"/>
              <a:t>de textos sin tener en cuenta los quehaceres del </a:t>
            </a:r>
            <a:r>
              <a:rPr lang="es-AR" b="1" dirty="0" smtClean="0"/>
              <a:t>escrito</a:t>
            </a:r>
            <a:r>
              <a:rPr lang="es-AR" dirty="0" smtClean="0"/>
              <a:t>r.</a:t>
            </a:r>
          </a:p>
          <a:p>
            <a:pPr algn="just"/>
            <a:endParaRPr lang="es-AR" dirty="0"/>
          </a:p>
          <a:p>
            <a:pPr algn="just"/>
            <a:endParaRPr lang="es-AR" dirty="0" smtClean="0"/>
          </a:p>
          <a:p>
            <a:pPr algn="just"/>
            <a:r>
              <a:rPr lang="es-AR" b="1" dirty="0" smtClean="0"/>
              <a:t>-lectura </a:t>
            </a:r>
            <a:r>
              <a:rPr lang="es-AR" b="1" dirty="0"/>
              <a:t>asidua de textos por parte de los estudiantes </a:t>
            </a:r>
            <a:r>
              <a:rPr lang="es-AR" dirty="0"/>
              <a:t>(en silencio o en voz alta) </a:t>
            </a:r>
            <a:r>
              <a:rPr lang="es-AR" b="1" dirty="0"/>
              <a:t>sin establecer diferentes propósitos de </a:t>
            </a:r>
            <a:r>
              <a:rPr lang="es-AR" b="1" dirty="0" smtClean="0"/>
              <a:t>lectura. 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6" name="5 Flecha abajo"/>
          <p:cNvSpPr>
            <a:spLocks noChangeArrowheads="1"/>
          </p:cNvSpPr>
          <p:nvPr/>
        </p:nvSpPr>
        <p:spPr bwMode="auto">
          <a:xfrm>
            <a:off x="5414534" y="2379668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21619" y="594564"/>
            <a:ext cx="5084793" cy="1785104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F0000"/>
                </a:solidFill>
              </a:rPr>
              <a:t>2ª CUESTIÓN –Lengua</a:t>
            </a:r>
          </a:p>
          <a:p>
            <a:endParaRPr lang="es-ES_tradnl" sz="2800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chemeClr val="dk1"/>
                </a:solidFill>
              </a:rPr>
              <a:t>Prácticas de enseñanza  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 sobre las que cada docente debe reflexionar, ya que </a:t>
            </a:r>
            <a:r>
              <a:rPr lang="es-AR" b="1" i="1" dirty="0">
                <a:solidFill>
                  <a:srgbClr val="FF0000"/>
                </a:solidFill>
              </a:rPr>
              <a:t>No</a:t>
            </a:r>
            <a:r>
              <a:rPr lang="es-AR" b="1" dirty="0">
                <a:solidFill>
                  <a:schemeClr val="dk1"/>
                </a:solidFill>
              </a:rPr>
              <a:t> se deben instalar</a:t>
            </a:r>
            <a:r>
              <a:rPr lang="es-AR" b="1" dirty="0" smtClean="0">
                <a:solidFill>
                  <a:schemeClr val="dk1"/>
                </a:solidFill>
              </a:rPr>
              <a:t>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37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tura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1745</TotalTime>
  <Words>1239</Words>
  <Application>Microsoft Office PowerPoint</Application>
  <PresentationFormat>Presentación en pantalla (4:3)</PresentationFormat>
  <Paragraphs>139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Montura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Temáticas relevantes de Matemática para ser abordadas en próximos ateneos didácticos según los docentes (Monitoreo y seguimiento Eje 3)</vt:lpstr>
      <vt:lpstr>Temáticas relevantes de Lengua y Literatura para ser abordadas en próximos ateneos didácticos según los docentes (Monitoreo y seguimiento Eje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PUPIs mitch</dc:creator>
  <cp:lastModifiedBy>Usuario</cp:lastModifiedBy>
  <cp:revision>185</cp:revision>
  <dcterms:created xsi:type="dcterms:W3CDTF">2016-01-14T13:25:03Z</dcterms:created>
  <dcterms:modified xsi:type="dcterms:W3CDTF">2018-11-14T15:31:58Z</dcterms:modified>
</cp:coreProperties>
</file>