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268" r:id="rId3"/>
    <p:sldId id="311" r:id="rId4"/>
    <p:sldId id="288" r:id="rId5"/>
    <p:sldId id="290" r:id="rId6"/>
    <p:sldId id="287" r:id="rId7"/>
    <p:sldId id="297" r:id="rId8"/>
    <p:sldId id="279" r:id="rId9"/>
    <p:sldId id="299" r:id="rId10"/>
    <p:sldId id="307" r:id="rId11"/>
    <p:sldId id="301" r:id="rId12"/>
    <p:sldId id="302" r:id="rId13"/>
    <p:sldId id="312" r:id="rId14"/>
    <p:sldId id="314" r:id="rId15"/>
    <p:sldId id="306" r:id="rId16"/>
    <p:sldId id="293" r:id="rId17"/>
    <p:sldId id="308" r:id="rId18"/>
    <p:sldId id="315" r:id="rId19"/>
    <p:sldId id="313" r:id="rId20"/>
    <p:sldId id="310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vo Pereyra" initials="TP" lastIdx="1" clrIdx="0">
    <p:extLst>
      <p:ext uri="{19B8F6BF-5375-455C-9EA6-DF929625EA0E}">
        <p15:presenceInfo xmlns:p15="http://schemas.microsoft.com/office/powerpoint/2012/main" userId="b5380605e16b61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8E1C8"/>
    <a:srgbClr val="302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3D7B8-942B-4CDA-903F-ABD24B403A0D}" type="datetimeFigureOut">
              <a:rPr lang="es-AR" smtClean="0"/>
              <a:t>20/11/2018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5A5D-C0B7-459E-B88E-EE5B287F9BD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444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noProof="0" smtClean="0"/>
              <a:pPr rtl="0"/>
              <a:t>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233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s-ES" noProof="0" smtClean="0"/>
              <a:pPr rtl="0"/>
              <a:t>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972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73" y="844990"/>
            <a:ext cx="1366045" cy="58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584748" y="3086279"/>
            <a:ext cx="2644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17566" y="215786"/>
            <a:ext cx="52978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 </a:t>
            </a:r>
            <a:endParaRPr lang="es-AR" dirty="0"/>
          </a:p>
          <a:p>
            <a:r>
              <a:rPr lang="es-AR" b="1" dirty="0"/>
              <a:t> </a:t>
            </a:r>
            <a:endParaRPr lang="es-AR" dirty="0"/>
          </a:p>
          <a:p>
            <a:endParaRPr lang="es-AR" b="1" dirty="0" smtClean="0">
              <a:solidFill>
                <a:schemeClr val="dk1"/>
              </a:solidFill>
            </a:endParaRPr>
          </a:p>
          <a:p>
            <a:endParaRPr lang="es-AR" b="1" dirty="0" smtClean="0">
              <a:solidFill>
                <a:schemeClr val="dk1"/>
              </a:solidFill>
            </a:endParaRPr>
          </a:p>
          <a:p>
            <a:endParaRPr lang="es-AR" b="1" dirty="0">
              <a:solidFill>
                <a:schemeClr val="dk1"/>
              </a:solidFill>
            </a:endParaRPr>
          </a:p>
          <a:p>
            <a:endParaRPr lang="es-AR" dirty="0"/>
          </a:p>
          <a:p>
            <a:endParaRPr lang="es-AR" dirty="0"/>
          </a:p>
          <a:p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07055" y="2462555"/>
            <a:ext cx="4031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es-AR" sz="16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04742" y="29096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 la siguiente biografía de Mary Shelley, extraer diez verbos del modo indicativo y clasificarlos (indicar tiempo, persona y número).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42" y="215786"/>
            <a:ext cx="4136779" cy="2423092"/>
          </a:xfrm>
          <a:prstGeom prst="rect">
            <a:avLst/>
          </a:prstGeom>
        </p:spPr>
      </p:pic>
      <p:sp>
        <p:nvSpPr>
          <p:cNvPr id="12" name="12 Rectángulo"/>
          <p:cNvSpPr/>
          <p:nvPr/>
        </p:nvSpPr>
        <p:spPr>
          <a:xfrm>
            <a:off x="3547628" y="4187836"/>
            <a:ext cx="4136779" cy="1815882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1400" b="1" u="sng" dirty="0" smtClean="0">
                <a:solidFill>
                  <a:srgbClr val="FF0000"/>
                </a:solidFill>
              </a:rPr>
              <a:t>DESAFÍO:</a:t>
            </a:r>
          </a:p>
          <a:p>
            <a:pPr algn="just"/>
            <a:endParaRPr lang="es-AR" sz="1400" b="1" dirty="0"/>
          </a:p>
          <a:p>
            <a:pPr algn="just"/>
            <a:r>
              <a:rPr lang="es-AR" sz="1400" b="1" dirty="0" smtClean="0"/>
              <a:t>Priorizar el desarrollo de estrategias que favorezcan los  Quehaceres del lector y establecer propósitos de lectura.</a:t>
            </a:r>
          </a:p>
          <a:p>
            <a:pPr algn="just"/>
            <a:endParaRPr lang="es-AR" sz="1400" b="1" u="sng" dirty="0"/>
          </a:p>
          <a:p>
            <a:r>
              <a:rPr lang="es-AR" sz="1400" b="1" dirty="0" smtClean="0"/>
              <a:t>Priorizar la reflexión sobre distintas unidades y relaciones gramaticales y textuales.</a:t>
            </a:r>
          </a:p>
        </p:txBody>
      </p:sp>
      <p:sp>
        <p:nvSpPr>
          <p:cNvPr id="13" name="Rectángulo 12"/>
          <p:cNvSpPr/>
          <p:nvPr/>
        </p:nvSpPr>
        <p:spPr>
          <a:xfrm rot="20527373">
            <a:off x="499178" y="4110927"/>
            <a:ext cx="2234479" cy="8836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Rectángulo 13"/>
          <p:cNvSpPr/>
          <p:nvPr/>
        </p:nvSpPr>
        <p:spPr>
          <a:xfrm rot="20465609">
            <a:off x="601606" y="4260002"/>
            <a:ext cx="2102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“leer es, ante todo, una práctica social”, </a:t>
            </a:r>
            <a:endParaRPr lang="es-AR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41" y="5078656"/>
            <a:ext cx="2082287" cy="17455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20" y="215786"/>
            <a:ext cx="1605497" cy="24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n para pizarr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24" y="3618096"/>
            <a:ext cx="4262952" cy="31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9150"/>
            <a:ext cx="2286070" cy="277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1816001" y="1455382"/>
            <a:ext cx="2957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417565" y="94639"/>
            <a:ext cx="5297809" cy="1292662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1ª CUESTIÓN -Matemática</a:t>
            </a:r>
          </a:p>
          <a:p>
            <a:r>
              <a:rPr lang="es-AR" b="1" dirty="0" smtClean="0">
                <a:solidFill>
                  <a:schemeClr val="dk1"/>
                </a:solidFill>
              </a:rPr>
              <a:t>Prácticas </a:t>
            </a:r>
            <a:r>
              <a:rPr lang="es-AR" b="1" dirty="0">
                <a:solidFill>
                  <a:schemeClr val="dk1"/>
                </a:solidFill>
              </a:rPr>
              <a:t>de </a:t>
            </a:r>
            <a:r>
              <a:rPr lang="es-AR" b="1" dirty="0" smtClean="0">
                <a:solidFill>
                  <a:schemeClr val="dk1"/>
                </a:solidFill>
              </a:rPr>
              <a:t>enseñanza  </a:t>
            </a:r>
            <a:r>
              <a:rPr lang="es-AR" b="1" dirty="0">
                <a:solidFill>
                  <a:schemeClr val="dk1"/>
                </a:solidFill>
              </a:rPr>
              <a:t>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</a:t>
            </a:r>
            <a:r>
              <a:rPr lang="es-AR" b="1" dirty="0" smtClean="0">
                <a:solidFill>
                  <a:schemeClr val="dk1"/>
                </a:solidFill>
              </a:rPr>
              <a:t>que </a:t>
            </a:r>
            <a:r>
              <a:rPr lang="es-AR" b="1" i="1" dirty="0" smtClean="0">
                <a:solidFill>
                  <a:srgbClr val="FF0000"/>
                </a:solidFill>
              </a:rPr>
              <a:t>Sí</a:t>
            </a:r>
            <a:r>
              <a:rPr lang="es-AR" b="1" dirty="0" smtClean="0">
                <a:solidFill>
                  <a:schemeClr val="dk1"/>
                </a:solidFill>
              </a:rPr>
              <a:t> </a:t>
            </a:r>
            <a:r>
              <a:rPr lang="es-AR" b="1" dirty="0">
                <a:solidFill>
                  <a:schemeClr val="dk1"/>
                </a:solidFill>
              </a:rPr>
              <a:t>es importante continuar mejorando. </a:t>
            </a:r>
            <a:endParaRPr lang="es-AR" dirty="0"/>
          </a:p>
          <a:p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62399" y="1588664"/>
            <a:ext cx="4752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-tratamiento de funciones priorizando el </a:t>
            </a:r>
            <a:r>
              <a:rPr lang="es-ES" b="1" dirty="0"/>
              <a:t>estudio de </a:t>
            </a:r>
            <a:r>
              <a:rPr lang="es-ES" b="1" dirty="0" smtClean="0"/>
              <a:t>funciones (comportamiento de funciones)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183422" y="2852915"/>
            <a:ext cx="24040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600" dirty="0" smtClean="0"/>
              <a:t>Plantear situaciones para analizar el </a:t>
            </a:r>
            <a:r>
              <a:rPr lang="es-ES" sz="1600" b="1" dirty="0" smtClean="0"/>
              <a:t>comportamiento de la función cuadrática </a:t>
            </a:r>
            <a:r>
              <a:rPr lang="es-AR" sz="1600" dirty="0" smtClean="0"/>
              <a:t>desde </a:t>
            </a:r>
            <a:r>
              <a:rPr lang="es-AR" sz="1600" dirty="0"/>
              <a:t>sus representaciones en gráficos y fórmulas (incluyendo interpretación de parámetros, análisis de ceros, máximos, mínimos, continuidad, crecimientos, decrecimientos y paridad)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885708" y="2839891"/>
            <a:ext cx="2258291" cy="3539430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1400" b="1" u="sng" dirty="0" smtClean="0">
                <a:solidFill>
                  <a:srgbClr val="FF0000"/>
                </a:solidFill>
              </a:rPr>
              <a:t>DESAFÍO:</a:t>
            </a:r>
          </a:p>
          <a:p>
            <a:pPr algn="just"/>
            <a:r>
              <a:rPr lang="es-AR" sz="1400" b="1" dirty="0" smtClean="0"/>
              <a:t>-Considerar el análisis del acerca del comportamiento de la función lineal y de la función cuadrática</a:t>
            </a:r>
          </a:p>
          <a:p>
            <a:pPr algn="just"/>
            <a:r>
              <a:rPr lang="es-AR" sz="1400" b="1" dirty="0" smtClean="0"/>
              <a:t>-Incluir instancia de reflexión sobre el comportamiento de funciones</a:t>
            </a:r>
          </a:p>
          <a:p>
            <a:pPr algn="just"/>
            <a:r>
              <a:rPr lang="es-AR" sz="1400" b="1" dirty="0" smtClean="0"/>
              <a:t>-Incluir dos aspectos de la enseñanza   de funciones como objeto </a:t>
            </a:r>
            <a:r>
              <a:rPr lang="es-AR" sz="1400" b="1" dirty="0"/>
              <a:t> </a:t>
            </a:r>
            <a:r>
              <a:rPr lang="es-AR" sz="1400" b="1" dirty="0" smtClean="0"/>
              <a:t>de estudio y como herramienta para resolver problemas.</a:t>
            </a:r>
          </a:p>
        </p:txBody>
      </p:sp>
      <p:sp>
        <p:nvSpPr>
          <p:cNvPr id="12" name="5 Flecha abajo"/>
          <p:cNvSpPr>
            <a:spLocks noChangeArrowheads="1"/>
          </p:cNvSpPr>
          <p:nvPr/>
        </p:nvSpPr>
        <p:spPr bwMode="auto">
          <a:xfrm>
            <a:off x="6438910" y="1353208"/>
            <a:ext cx="469466" cy="2655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00" y="3754583"/>
            <a:ext cx="3962399" cy="284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2587441" y="2511994"/>
            <a:ext cx="4170657" cy="1106102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14 Rectángulo"/>
          <p:cNvSpPr/>
          <p:nvPr/>
        </p:nvSpPr>
        <p:spPr>
          <a:xfrm>
            <a:off x="2951018" y="2603380"/>
            <a:ext cx="3115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… </a:t>
            </a:r>
            <a:r>
              <a:rPr lang="es-ES" dirty="0">
                <a:solidFill>
                  <a:schemeClr val="bg1"/>
                </a:solidFill>
              </a:rPr>
              <a:t>ramas hacia arriba, hacia abajo</a:t>
            </a:r>
            <a:r>
              <a:rPr lang="es-ES" dirty="0" smtClean="0">
                <a:solidFill>
                  <a:schemeClr val="bg1"/>
                </a:solidFill>
              </a:rPr>
              <a:t>, desplazamiento </a:t>
            </a:r>
            <a:r>
              <a:rPr lang="es-ES" dirty="0">
                <a:solidFill>
                  <a:schemeClr val="bg1"/>
                </a:solidFill>
              </a:rPr>
              <a:t>a la derecha </a:t>
            </a:r>
            <a:r>
              <a:rPr lang="es-ES" dirty="0" smtClean="0">
                <a:solidFill>
                  <a:schemeClr val="bg1"/>
                </a:solidFill>
              </a:rPr>
              <a:t>, a la izquierda….</a:t>
            </a:r>
            <a:r>
              <a:rPr lang="es-AR" dirty="0" smtClean="0">
                <a:solidFill>
                  <a:schemeClr val="bg1"/>
                </a:solidFill>
              </a:rPr>
              <a:t> 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985452" y="2124732"/>
            <a:ext cx="327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10601" y="348615"/>
            <a:ext cx="5297809" cy="1354217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2ª CUESTIÓN –Matemática</a:t>
            </a:r>
          </a:p>
          <a:p>
            <a:r>
              <a:rPr lang="es-AR" b="1" dirty="0">
                <a:solidFill>
                  <a:schemeClr val="dk1"/>
                </a:solidFill>
              </a:rPr>
              <a:t>Prácticas de enseñanza  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 sobre las que cada docente debe reflexionar, ya que </a:t>
            </a:r>
            <a:r>
              <a:rPr lang="es-AR" b="1" i="1" dirty="0">
                <a:solidFill>
                  <a:srgbClr val="FF0000"/>
                </a:solidFill>
              </a:rPr>
              <a:t>No</a:t>
            </a:r>
            <a:r>
              <a:rPr lang="es-AR" b="1" dirty="0">
                <a:solidFill>
                  <a:schemeClr val="dk1"/>
                </a:solidFill>
              </a:rPr>
              <a:t> se deben </a:t>
            </a:r>
            <a:r>
              <a:rPr lang="es-AR" b="1" dirty="0" smtClean="0">
                <a:solidFill>
                  <a:schemeClr val="dk1"/>
                </a:solidFill>
              </a:rPr>
              <a:t>instalar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834960" y="2192823"/>
            <a:ext cx="48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-tratamiento </a:t>
            </a:r>
            <a:r>
              <a:rPr lang="es-ES" b="1" dirty="0"/>
              <a:t>de los tipos de cálculos desvinculados de los problemas y de la conveniencia de uso</a:t>
            </a:r>
            <a:endParaRPr lang="es-AR" dirty="0"/>
          </a:p>
        </p:txBody>
      </p:sp>
      <p:pic>
        <p:nvPicPr>
          <p:cNvPr id="5122" name="Picture 2" descr="Resultado de imagen para pizarr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3" y="3388562"/>
            <a:ext cx="4431366" cy="3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4809" y="3805366"/>
            <a:ext cx="314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smtClean="0">
                <a:solidFill>
                  <a:schemeClr val="bg1"/>
                </a:solidFill>
              </a:rPr>
              <a:t>Resolver mentalmente…</a:t>
            </a:r>
          </a:p>
          <a:p>
            <a:endParaRPr lang="es-AR" i="1" dirty="0">
              <a:solidFill>
                <a:schemeClr val="bg1"/>
              </a:solidFill>
            </a:endParaRPr>
          </a:p>
          <a:p>
            <a:r>
              <a:rPr lang="es-AR" i="1" dirty="0" smtClean="0">
                <a:solidFill>
                  <a:schemeClr val="bg1"/>
                </a:solidFill>
              </a:rPr>
              <a:t>Resolver usando algoritmo…</a:t>
            </a:r>
            <a:endParaRPr lang="es-AR" i="1" dirty="0">
              <a:solidFill>
                <a:schemeClr val="bg1"/>
              </a:solidFill>
            </a:endParaRPr>
          </a:p>
        </p:txBody>
      </p:sp>
      <p:sp>
        <p:nvSpPr>
          <p:cNvPr id="9" name="5 Flecha abajo"/>
          <p:cNvSpPr>
            <a:spLocks noChangeArrowheads="1"/>
          </p:cNvSpPr>
          <p:nvPr/>
        </p:nvSpPr>
        <p:spPr bwMode="auto">
          <a:xfrm>
            <a:off x="5649267" y="1744580"/>
            <a:ext cx="469466" cy="2655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4640239" y="3220591"/>
            <a:ext cx="4350327" cy="3570208"/>
          </a:xfrm>
          <a:prstGeom prst="rect">
            <a:avLst/>
          </a:prstGeom>
          <a:noFill/>
          <a:ln>
            <a:solidFill>
              <a:srgbClr val="BC2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b="1" u="sng" dirty="0" smtClean="0">
                <a:solidFill>
                  <a:srgbClr val="FF0000"/>
                </a:solidFill>
              </a:rPr>
              <a:t>DESAFIO:</a:t>
            </a:r>
          </a:p>
          <a:p>
            <a:pPr algn="just"/>
            <a:r>
              <a:rPr lang="es-AR" sz="1600" b="1" dirty="0" smtClean="0"/>
              <a:t>Considerar problemas en los que sea necesario adecuar el tipo de cálculo a la necesidad-problema y los  números: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/>
              <a:t>cálculo mental cuando se requiere una respuesta aproximada (valor aproximado de la compra en el supermercado)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/>
              <a:t>cálculo mental cuando se requiere una respuesta exacta (rebaja del 25% de  un producto $ 800) </a:t>
            </a:r>
            <a:endParaRPr lang="es-ES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AR" sz="1600" b="1" dirty="0" smtClean="0"/>
              <a:t>calculadora o lápiz y papel cuando se requiere respuesta exacta (costo de alfombra para cubrir  una superficie de 18, 5m², el metro cuadrado  cuesta  $ 430)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14835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para pizarr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" y="3363278"/>
            <a:ext cx="4723975" cy="344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3 CuadroTexto"/>
          <p:cNvSpPr txBox="1"/>
          <p:nvPr/>
        </p:nvSpPr>
        <p:spPr>
          <a:xfrm rot="20364130">
            <a:off x="985452" y="2124732"/>
            <a:ext cx="3274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3610601" y="348615"/>
            <a:ext cx="5297809" cy="1354217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2ª CUESTIÓN –Matemática</a:t>
            </a:r>
          </a:p>
          <a:p>
            <a:r>
              <a:rPr lang="es-AR" b="1" dirty="0">
                <a:solidFill>
                  <a:schemeClr val="dk1"/>
                </a:solidFill>
              </a:rPr>
              <a:t>Prácticas de enseñanza  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 sobre las que cada docente debe reflexionar, ya que </a:t>
            </a:r>
            <a:r>
              <a:rPr lang="es-AR" b="1" i="1" dirty="0">
                <a:solidFill>
                  <a:srgbClr val="FF0000"/>
                </a:solidFill>
              </a:rPr>
              <a:t>No</a:t>
            </a:r>
            <a:r>
              <a:rPr lang="es-AR" b="1" dirty="0">
                <a:solidFill>
                  <a:schemeClr val="dk1"/>
                </a:solidFill>
              </a:rPr>
              <a:t> se deben </a:t>
            </a:r>
            <a:r>
              <a:rPr lang="es-AR" b="1" dirty="0" smtClean="0">
                <a:solidFill>
                  <a:schemeClr val="dk1"/>
                </a:solidFill>
              </a:rPr>
              <a:t>instalar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5 Flecha abajo"/>
          <p:cNvSpPr>
            <a:spLocks noChangeArrowheads="1"/>
          </p:cNvSpPr>
          <p:nvPr/>
        </p:nvSpPr>
        <p:spPr bwMode="auto">
          <a:xfrm>
            <a:off x="5607637" y="1772932"/>
            <a:ext cx="469466" cy="2056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00615" y="2248458"/>
            <a:ext cx="4752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-tratamiento de proporcionalidad directa  focalizado  en la enseñanza de técnica mecánica (reducción a la unidad)</a:t>
            </a:r>
            <a:endParaRPr lang="es-AR" dirty="0"/>
          </a:p>
        </p:txBody>
      </p:sp>
      <p:sp>
        <p:nvSpPr>
          <p:cNvPr id="9" name="Rectángulo 8"/>
          <p:cNvSpPr/>
          <p:nvPr/>
        </p:nvSpPr>
        <p:spPr>
          <a:xfrm>
            <a:off x="474017" y="3654727"/>
            <a:ext cx="39636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-</a:t>
            </a:r>
            <a:r>
              <a:rPr lang="es-AR" i="1" dirty="0">
                <a:solidFill>
                  <a:schemeClr val="bg1"/>
                </a:solidFill>
              </a:rPr>
              <a:t>Resolver los siguientes problemas por “</a:t>
            </a:r>
            <a:r>
              <a:rPr lang="es-AR" i="1" dirty="0" smtClean="0">
                <a:solidFill>
                  <a:schemeClr val="bg1"/>
                </a:solidFill>
              </a:rPr>
              <a:t>reducción </a:t>
            </a:r>
            <a:r>
              <a:rPr lang="es-AR" i="1" dirty="0">
                <a:solidFill>
                  <a:schemeClr val="bg1"/>
                </a:solidFill>
              </a:rPr>
              <a:t>a la unidad</a:t>
            </a:r>
            <a:r>
              <a:rPr lang="es-AR" i="1" dirty="0" smtClean="0">
                <a:solidFill>
                  <a:schemeClr val="bg1"/>
                </a:solidFill>
              </a:rPr>
              <a:t>”</a:t>
            </a:r>
          </a:p>
          <a:p>
            <a:endParaRPr lang="es-AR" i="1" dirty="0">
              <a:solidFill>
                <a:schemeClr val="bg1"/>
              </a:solidFill>
            </a:endParaRPr>
          </a:p>
          <a:p>
            <a:endParaRPr lang="es-AR" i="1" dirty="0" smtClean="0">
              <a:solidFill>
                <a:schemeClr val="bg1"/>
              </a:solidFill>
            </a:endParaRPr>
          </a:p>
          <a:p>
            <a:endParaRPr lang="es-AR" i="1" dirty="0">
              <a:solidFill>
                <a:schemeClr val="bg1"/>
              </a:solidFill>
            </a:endParaRPr>
          </a:p>
          <a:p>
            <a:endParaRPr lang="es-AR" i="1" dirty="0" smtClean="0">
              <a:solidFill>
                <a:schemeClr val="bg1"/>
              </a:solidFill>
            </a:endParaRPr>
          </a:p>
          <a:p>
            <a:endParaRPr lang="es-AR" i="1" dirty="0">
              <a:solidFill>
                <a:schemeClr val="bg1"/>
              </a:solidFill>
            </a:endParaRPr>
          </a:p>
          <a:p>
            <a:r>
              <a:rPr lang="es-AR" i="1" dirty="0" smtClean="0">
                <a:solidFill>
                  <a:schemeClr val="bg1"/>
                </a:solidFill>
              </a:rPr>
              <a:t>…..</a:t>
            </a:r>
          </a:p>
          <a:p>
            <a:r>
              <a:rPr lang="es-AR" i="1" dirty="0" smtClean="0">
                <a:solidFill>
                  <a:schemeClr val="bg1"/>
                </a:solidFill>
              </a:rPr>
              <a:t>……</a:t>
            </a:r>
            <a:endParaRPr lang="es-AR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6" y="4509391"/>
            <a:ext cx="3967699" cy="8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5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/>
          <p:nvPr/>
        </p:nvSpPr>
        <p:spPr>
          <a:xfrm>
            <a:off x="1257878" y="188123"/>
            <a:ext cx="7495308" cy="4801314"/>
          </a:xfrm>
          <a:prstGeom prst="rect">
            <a:avLst/>
          </a:prstGeom>
          <a:noFill/>
          <a:ln>
            <a:solidFill>
              <a:srgbClr val="BC2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b="1" u="sng" dirty="0" smtClean="0">
                <a:solidFill>
                  <a:srgbClr val="FF0000"/>
                </a:solidFill>
              </a:rPr>
              <a:t>DESAFIO:</a:t>
            </a:r>
          </a:p>
          <a:p>
            <a:pPr algn="just"/>
            <a:r>
              <a:rPr lang="es-AR" sz="1600" b="1" dirty="0" smtClean="0"/>
              <a:t>Adecuar la forma de resolver de acuerdo al problema, en lugar de</a:t>
            </a:r>
            <a:r>
              <a:rPr lang="es-ES" sz="1600" b="1" dirty="0" smtClean="0"/>
              <a:t> acudir siempre al valor unitario («resolver por reducción a la unidad»)</a:t>
            </a:r>
          </a:p>
          <a:p>
            <a:pPr algn="just"/>
            <a:r>
              <a:rPr lang="es-ES" sz="1600" b="1" dirty="0" smtClean="0"/>
              <a:t>A modo de ejemplo, algunas formas posibles de resolver el problema de las fotocopias:</a:t>
            </a:r>
          </a:p>
          <a:p>
            <a:pPr algn="just"/>
            <a:endParaRPr lang="es-ES" sz="1600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600" b="1" u="sng" dirty="0" smtClean="0"/>
              <a:t>acudir a múltiplos</a:t>
            </a:r>
            <a:r>
              <a:rPr lang="es-ES" sz="1600" b="1" dirty="0" smtClean="0"/>
              <a:t>, s</a:t>
            </a:r>
            <a:r>
              <a:rPr lang="es-AR" sz="1600" dirty="0" smtClean="0"/>
              <a:t>i la cantidad de fotocopias es múltiplo de 15, como ocurre para 60 fotocopias:</a:t>
            </a:r>
          </a:p>
          <a:p>
            <a:pPr marL="285750" indent="-285750" algn="just">
              <a:buFontTx/>
              <a:buChar char="-"/>
            </a:pPr>
            <a:r>
              <a:rPr lang="es-AR" sz="1600" dirty="0" smtClean="0"/>
              <a:t>multiplicar </a:t>
            </a:r>
            <a:r>
              <a:rPr lang="es-AR" sz="1600" dirty="0"/>
              <a:t>por 4 las fotocopias: 15 x 4 = 60; y su precio: $ 1,5 x 4 = $ 6; </a:t>
            </a:r>
            <a:r>
              <a:rPr lang="es-AR" sz="1600" dirty="0" smtClean="0"/>
              <a:t>ó</a:t>
            </a:r>
            <a:r>
              <a:rPr lang="es-AR" sz="1600" dirty="0"/>
              <a:t> </a:t>
            </a:r>
            <a:endParaRPr lang="es-AR" sz="1600" dirty="0" smtClean="0"/>
          </a:p>
          <a:p>
            <a:pPr marL="285750" indent="-285750" algn="just">
              <a:buFontTx/>
              <a:buChar char="-"/>
            </a:pPr>
            <a:r>
              <a:rPr lang="es-AR" sz="1600" dirty="0" smtClean="0"/>
              <a:t>considerar el valor </a:t>
            </a:r>
            <a:r>
              <a:rPr lang="es-AR" sz="1600" dirty="0"/>
              <a:t>de 30 fotocopias, porque es </a:t>
            </a:r>
            <a:r>
              <a:rPr lang="es-AR" sz="1600" b="1" u="sng" dirty="0"/>
              <a:t>más fácil calcular el doble </a:t>
            </a:r>
            <a:r>
              <a:rPr lang="es-AR" sz="1600" dirty="0"/>
              <a:t>de 1,5 y luego volver a duplicar las 30 </a:t>
            </a:r>
            <a:r>
              <a:rPr lang="es-AR" sz="1600" dirty="0" smtClean="0"/>
              <a:t>fotocopias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AR" sz="1600" b="1" u="sng" dirty="0"/>
              <a:t>r</a:t>
            </a:r>
            <a:r>
              <a:rPr lang="es-AR" sz="1600" b="1" u="sng" dirty="0" smtClean="0"/>
              <a:t>educir a </a:t>
            </a:r>
            <a:r>
              <a:rPr lang="es-AR" sz="1600" b="1" u="sng" dirty="0"/>
              <a:t>la unidad</a:t>
            </a:r>
            <a:r>
              <a:rPr lang="es-AR" sz="1600" dirty="0"/>
              <a:t>, </a:t>
            </a:r>
            <a:r>
              <a:rPr lang="es-AR" sz="1600" dirty="0" smtClean="0"/>
              <a:t>si </a:t>
            </a:r>
            <a:r>
              <a:rPr lang="es-AR" sz="1600" dirty="0"/>
              <a:t>la cantidad de fotocopias </a:t>
            </a:r>
            <a:r>
              <a:rPr lang="es-AR" sz="1600" dirty="0" smtClean="0"/>
              <a:t>no es múltiplo de 15 , como ocurre para 27 fotocopias:</a:t>
            </a:r>
          </a:p>
          <a:p>
            <a:pPr algn="just"/>
            <a:r>
              <a:rPr lang="es-AR" sz="1600" dirty="0" smtClean="0"/>
              <a:t>-dividir </a:t>
            </a:r>
            <a:r>
              <a:rPr lang="es-AR" sz="1600" dirty="0"/>
              <a:t>primero por 15 para saber el precio de una fotocopia y luego multiplicar por 27 para calcular el costo total. </a:t>
            </a:r>
            <a:endParaRPr lang="es-AR" sz="1600" dirty="0" smtClean="0"/>
          </a:p>
          <a:p>
            <a:pPr algn="just"/>
            <a:endParaRPr lang="es-AR" sz="1600" dirty="0"/>
          </a:p>
          <a:p>
            <a:pPr algn="just"/>
            <a:r>
              <a:rPr lang="es-AR" sz="1600" dirty="0" smtClean="0"/>
              <a:t>…</a:t>
            </a:r>
          </a:p>
          <a:p>
            <a:pPr algn="just"/>
            <a:r>
              <a:rPr lang="es-AR" sz="1600" b="1" dirty="0" smtClean="0"/>
              <a:t>En lugar de:</a:t>
            </a:r>
          </a:p>
          <a:p>
            <a:pPr algn="just"/>
            <a:r>
              <a:rPr lang="es-AR" sz="1600" b="1" dirty="0" smtClean="0"/>
              <a:t>Resolver siempre por reducción a la unidad</a:t>
            </a:r>
            <a:endParaRPr lang="es-ES" sz="1600" b="1" dirty="0" smtClean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96776" y="3631119"/>
            <a:ext cx="863600" cy="1298030"/>
          </a:xfrm>
          <a:prstGeom prst="curvedRightArrow">
            <a:avLst>
              <a:gd name="adj1" fmla="val 41733"/>
              <a:gd name="adj2" fmla="val 90809"/>
              <a:gd name="adj3" fmla="val 3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7389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40053"/>
              </p:ext>
            </p:extLst>
          </p:nvPr>
        </p:nvGraphicFramePr>
        <p:xfrm>
          <a:off x="1586346" y="1397000"/>
          <a:ext cx="696883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582">
                  <a:extLst>
                    <a:ext uri="{9D8B030D-6E8A-4147-A177-3AD203B41FA5}">
                      <a16:colId xmlns:a16="http://schemas.microsoft.com/office/drawing/2014/main" val="894775343"/>
                    </a:ext>
                  </a:extLst>
                </a:gridCol>
                <a:gridCol w="2423254">
                  <a:extLst>
                    <a:ext uri="{9D8B030D-6E8A-4147-A177-3AD203B41FA5}">
                      <a16:colId xmlns:a16="http://schemas.microsoft.com/office/drawing/2014/main" val="2157336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manifiestan 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59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ponen de manifiesto y es necesario reflexionar ya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deben instalar. 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AR" dirty="0" smtClean="0"/>
                    </a:p>
                    <a:p>
                      <a:pPr algn="just"/>
                      <a:endParaRPr lang="es-AR" dirty="0" smtClean="0"/>
                    </a:p>
                    <a:p>
                      <a:pPr algn="just"/>
                      <a:endParaRPr lang="es-AR" dirty="0" smtClean="0"/>
                    </a:p>
                    <a:p>
                      <a:pPr algn="just"/>
                      <a:r>
                        <a:rPr lang="es-AR" dirty="0" smtClean="0">
                          <a:solidFill>
                            <a:srgbClr val="FF0000"/>
                          </a:solidFill>
                        </a:rPr>
                        <a:t>Prácticas de Enseñanza que se espera instalar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ponen de manifiesto y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deben instalar. 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A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dirty="0" smtClean="0"/>
                    </a:p>
                    <a:p>
                      <a:pPr algn="just"/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0649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39091" y="374073"/>
            <a:ext cx="702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Para ilustrar algunas Prácticas de ENSEÑANZA….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5 Flecha abajo"/>
          <p:cNvSpPr>
            <a:spLocks noChangeArrowheads="1"/>
          </p:cNvSpPr>
          <p:nvPr/>
        </p:nvSpPr>
        <p:spPr bwMode="auto">
          <a:xfrm>
            <a:off x="2923310" y="2951017"/>
            <a:ext cx="1408121" cy="3437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44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43927" y="150488"/>
            <a:ext cx="6122581" cy="1015663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3ª CUESTIÓN –Lengua</a:t>
            </a:r>
          </a:p>
          <a:p>
            <a:r>
              <a:rPr lang="es-AR" sz="1600" b="1" dirty="0" smtClean="0">
                <a:solidFill>
                  <a:schemeClr val="dk1"/>
                </a:solidFill>
              </a:rPr>
              <a:t>Prácticas de enseñanza que </a:t>
            </a:r>
            <a:r>
              <a:rPr lang="es-AR" sz="1600" b="1" i="1" dirty="0" smtClean="0">
                <a:solidFill>
                  <a:srgbClr val="FF0000"/>
                </a:solidFill>
              </a:rPr>
              <a:t>No </a:t>
            </a:r>
            <a:r>
              <a:rPr lang="es-AR" sz="1600" b="1" dirty="0" smtClean="0">
                <a:solidFill>
                  <a:schemeClr val="dk1"/>
                </a:solidFill>
              </a:rPr>
              <a:t>se ponen de manifiesto y es necesario reflexionar ya que </a:t>
            </a:r>
            <a:r>
              <a:rPr lang="es-AR" sz="1600" b="1" i="1" dirty="0" smtClean="0">
                <a:solidFill>
                  <a:srgbClr val="FF0000"/>
                </a:solidFill>
              </a:rPr>
              <a:t>Sí </a:t>
            </a:r>
            <a:r>
              <a:rPr lang="es-AR" sz="1600" b="1" dirty="0" smtClean="0">
                <a:solidFill>
                  <a:schemeClr val="dk1"/>
                </a:solidFill>
              </a:rPr>
              <a:t>se deben instalar. </a:t>
            </a:r>
            <a:endParaRPr lang="es-AR" sz="1600" dirty="0">
              <a:solidFill>
                <a:srgbClr val="FF000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1042022" y="2755842"/>
            <a:ext cx="22625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ejemplo: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60" y="3057655"/>
            <a:ext cx="6357648" cy="329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30356" y="3265720"/>
            <a:ext cx="4572000" cy="7130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AR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100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1" name="5 Flecha abajo"/>
          <p:cNvSpPr>
            <a:spLocks noChangeArrowheads="1"/>
          </p:cNvSpPr>
          <p:nvPr/>
        </p:nvSpPr>
        <p:spPr bwMode="auto">
          <a:xfrm>
            <a:off x="5116356" y="2804913"/>
            <a:ext cx="1437697" cy="3659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36762" y="6453010"/>
            <a:ext cx="702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Retomar aspectos de ORALIDAD   </a:t>
            </a:r>
            <a:r>
              <a:rPr lang="es-AR" dirty="0" smtClean="0">
                <a:solidFill>
                  <a:srgbClr val="FF0000"/>
                </a:solidFill>
              </a:rPr>
              <a:t>vídeo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89110" y="18288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-uso reflexivo y con sentido de los signos de puntuación, tipos de oraciones y normativa ortográfica</a:t>
            </a:r>
            <a:r>
              <a:rPr lang="es-AR" b="1" dirty="0"/>
              <a:t> </a:t>
            </a:r>
            <a:endParaRPr lang="es-AR" dirty="0"/>
          </a:p>
          <a:p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3289110" y="3612161"/>
            <a:ext cx="4572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Intercambiar los textos producidos para dar cuenta del uso recurrente de algunos tiempos verbales y las características ortográficas de los mismos (como por ejemplo, la terminación –aba de los pretéritos imperfectos).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26206" y="3492459"/>
            <a:ext cx="2285243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Oralidad, lectura y escritura constituyen prácticas complementarias, que se articulan y retroalimentan en toda situación genuina de comunicación.</a:t>
            </a:r>
            <a:endParaRPr lang="es-A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76" y="49584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3417566" y="215786"/>
            <a:ext cx="5297809" cy="1569660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3ª CUESTIÓN -Matemática</a:t>
            </a:r>
            <a:endParaRPr lang="es-ES_tradnl" sz="28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s-AR" b="1" dirty="0" smtClean="0">
                <a:solidFill>
                  <a:schemeClr val="dk1"/>
                </a:solidFill>
              </a:rPr>
              <a:t>Prácticas </a:t>
            </a:r>
            <a:r>
              <a:rPr lang="es-AR" b="1" dirty="0">
                <a:solidFill>
                  <a:schemeClr val="dk1"/>
                </a:solidFill>
              </a:rPr>
              <a:t>de enseñanza que </a:t>
            </a:r>
            <a:r>
              <a:rPr lang="es-AR" b="1" i="1" dirty="0">
                <a:solidFill>
                  <a:srgbClr val="FF0000"/>
                </a:solidFill>
              </a:rPr>
              <a:t>No </a:t>
            </a:r>
            <a:r>
              <a:rPr lang="es-AR" b="1" dirty="0">
                <a:solidFill>
                  <a:schemeClr val="dk1"/>
                </a:solidFill>
              </a:rPr>
              <a:t>se ponen de manifiesto y es necesario reflexionar ya que </a:t>
            </a:r>
            <a:r>
              <a:rPr lang="es-AR" b="1" i="1" dirty="0">
                <a:solidFill>
                  <a:srgbClr val="FF0000"/>
                </a:solidFill>
              </a:rPr>
              <a:t>Sí </a:t>
            </a:r>
            <a:r>
              <a:rPr lang="es-AR" b="1" dirty="0">
                <a:solidFill>
                  <a:schemeClr val="dk1"/>
                </a:solidFill>
              </a:rPr>
              <a:t>se deben instalar. </a:t>
            </a:r>
            <a:endParaRPr lang="es-AR" dirty="0">
              <a:solidFill>
                <a:schemeClr val="dk1"/>
              </a:solidFill>
            </a:endParaRPr>
          </a:p>
          <a:p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47178" y="2391974"/>
            <a:ext cx="5297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-tratamiento de la proporcionalidad directa en </a:t>
            </a:r>
            <a:r>
              <a:rPr lang="es-ES" dirty="0"/>
              <a:t>las que </a:t>
            </a:r>
            <a:r>
              <a:rPr lang="es-ES" b="1" dirty="0"/>
              <a:t>se atienda </a:t>
            </a:r>
            <a:r>
              <a:rPr lang="es-ES" b="1" dirty="0" smtClean="0"/>
              <a:t>a las particularidades que reúnen los problemas de proporcionalidad directa.</a:t>
            </a:r>
            <a:endParaRPr lang="es-ES" dirty="0" smtClean="0"/>
          </a:p>
        </p:txBody>
      </p:sp>
      <p:sp>
        <p:nvSpPr>
          <p:cNvPr id="7" name="5 Flecha abajo"/>
          <p:cNvSpPr>
            <a:spLocks noChangeArrowheads="1"/>
          </p:cNvSpPr>
          <p:nvPr/>
        </p:nvSpPr>
        <p:spPr bwMode="auto">
          <a:xfrm>
            <a:off x="5522661" y="1885492"/>
            <a:ext cx="1437697" cy="3659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13 CuadroTexto"/>
          <p:cNvSpPr txBox="1"/>
          <p:nvPr/>
        </p:nvSpPr>
        <p:spPr>
          <a:xfrm rot="20364130">
            <a:off x="1366298" y="2636787"/>
            <a:ext cx="22625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ejemplo: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07033" y="4589600"/>
            <a:ext cx="501270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Propuestas que incluyen como actividades:</a:t>
            </a:r>
          </a:p>
          <a:p>
            <a:pPr algn="just"/>
            <a:r>
              <a:rPr lang="es-AR" dirty="0"/>
              <a:t>-</a:t>
            </a:r>
            <a:r>
              <a:rPr lang="es-AR" dirty="0" smtClean="0"/>
              <a:t>Listado de problemas en los </a:t>
            </a:r>
            <a:r>
              <a:rPr lang="es-AR" u="sng" dirty="0" smtClean="0"/>
              <a:t>que todos los problemas del listado</a:t>
            </a:r>
            <a:r>
              <a:rPr lang="es-AR" dirty="0" smtClean="0"/>
              <a:t> responden a proporcionalidad directa.</a:t>
            </a:r>
          </a:p>
        </p:txBody>
      </p:sp>
    </p:spTree>
    <p:extLst>
      <p:ext uri="{BB962C8B-B14F-4D97-AF65-F5344CB8AC3E}">
        <p14:creationId xmlns:p14="http://schemas.microsoft.com/office/powerpoint/2010/main" val="27224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/>
          <p:cNvSpPr txBox="1"/>
          <p:nvPr/>
        </p:nvSpPr>
        <p:spPr>
          <a:xfrm>
            <a:off x="1820560" y="399120"/>
            <a:ext cx="4995876" cy="2092881"/>
          </a:xfrm>
          <a:prstGeom prst="rect">
            <a:avLst/>
          </a:prstGeom>
          <a:noFill/>
          <a:ln>
            <a:solidFill>
              <a:srgbClr val="BC2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b="1" u="sng" dirty="0" smtClean="0">
                <a:solidFill>
                  <a:srgbClr val="FF0000"/>
                </a:solidFill>
              </a:rPr>
              <a:t>DESAFIO:</a:t>
            </a:r>
          </a:p>
          <a:p>
            <a:pPr algn="just"/>
            <a:r>
              <a:rPr lang="es-ES" sz="1600" b="1" dirty="0" smtClean="0"/>
              <a:t>Considerar problemas:</a:t>
            </a:r>
          </a:p>
          <a:p>
            <a:pPr algn="just"/>
            <a:r>
              <a:rPr lang="es-ES" sz="1600" b="1" dirty="0" smtClean="0"/>
              <a:t>- para distinguir cuáles son de proporcionalidad directa y cuáles no.</a:t>
            </a:r>
            <a:endParaRPr lang="es-AR" sz="1600" b="1" dirty="0"/>
          </a:p>
          <a:p>
            <a:pPr algn="just"/>
            <a:r>
              <a:rPr lang="es-AR" sz="1600" b="1" dirty="0" smtClean="0"/>
              <a:t>-transformar  enunciados de problemas para que se sean  problemas de proporcionalidad directa.</a:t>
            </a:r>
          </a:p>
          <a:p>
            <a:pPr algn="just"/>
            <a:r>
              <a:rPr lang="es-AR" sz="1600" b="1" dirty="0" smtClean="0"/>
              <a:t>-analizar condiciones que deben reunir los problemas para ser de proporcionalidad directa.</a:t>
            </a:r>
            <a:endParaRPr lang="es-AR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169661"/>
            <a:ext cx="73723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422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202007"/>
            <a:ext cx="82962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59" y="124691"/>
            <a:ext cx="2690879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710" y="91241"/>
            <a:ext cx="1601549" cy="19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48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 descr="caratul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20830" y="2759777"/>
            <a:ext cx="5694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RECURRENCIAS RECUPERADAS EN LOS ATENEOS DIDÁCTICOS</a:t>
            </a:r>
            <a:endParaRPr lang="es-AR" sz="28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94" y="0"/>
            <a:ext cx="2468296" cy="20847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405745" y="5152920"/>
            <a:ext cx="440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Eje 2: Ampliación del Conocimiento Didáctico-Nuestra Escuela</a:t>
            </a:r>
          </a:p>
          <a:p>
            <a:pPr algn="ctr"/>
            <a:r>
              <a:rPr lang="es-AR" dirty="0" smtClean="0"/>
              <a:t>Sandra Molinolo - Gustavo Pereyra - Laura Vélez</a:t>
            </a:r>
            <a:endParaRPr lang="es-AR" dirty="0"/>
          </a:p>
        </p:txBody>
      </p:sp>
      <p:pic>
        <p:nvPicPr>
          <p:cNvPr id="8" name="7 Imagen" descr="escuelas_fa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690" y="4760257"/>
            <a:ext cx="2123728" cy="20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9737" y="355175"/>
            <a:ext cx="29342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b="1" u="sng" dirty="0" smtClean="0"/>
              <a:t>Talleres: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AR" dirty="0" smtClean="0"/>
              <a:t>En las relaciones entre cantidades, ¿Cuánto vale la proporcionalidad?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¿Qué implica enseñar funciones?. Reflexiones sobre su uso para resolver problemas.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¿Moda o Promedio? Aclaraciones sobre su uso.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AR" dirty="0"/>
          </a:p>
          <a:p>
            <a:pPr algn="just"/>
            <a:r>
              <a:rPr lang="es-AR" b="1" u="sng" dirty="0" smtClean="0"/>
              <a:t>Capacitadores</a:t>
            </a:r>
            <a:r>
              <a:rPr lang="es-AR" dirty="0" smtClean="0"/>
              <a:t>:</a:t>
            </a:r>
          </a:p>
          <a:p>
            <a:r>
              <a:rPr lang="es-AR" dirty="0" smtClean="0"/>
              <a:t>Silvana Rainero</a:t>
            </a:r>
          </a:p>
          <a:p>
            <a:r>
              <a:rPr lang="es-AR" dirty="0" smtClean="0"/>
              <a:t>Gabriela Melamed</a:t>
            </a:r>
          </a:p>
          <a:p>
            <a:r>
              <a:rPr lang="es-AR" dirty="0" smtClean="0"/>
              <a:t>Alejandra Zaieg</a:t>
            </a:r>
            <a:endParaRPr lang="es-AR" dirty="0"/>
          </a:p>
          <a:p>
            <a:r>
              <a:rPr lang="es-AR" dirty="0" smtClean="0"/>
              <a:t>Andrea Herrera</a:t>
            </a:r>
          </a:p>
          <a:p>
            <a:r>
              <a:rPr lang="es-AR" dirty="0" smtClean="0"/>
              <a:t>Hugo Alcaraz</a:t>
            </a:r>
          </a:p>
          <a:p>
            <a:r>
              <a:rPr lang="es-AR" dirty="0" smtClean="0"/>
              <a:t>Mauricio Paz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AR" dirty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3343702" y="5352900"/>
            <a:ext cx="5677468" cy="1291092"/>
          </a:xfrm>
        </p:spPr>
        <p:txBody>
          <a:bodyPr rtlCol="0">
            <a:normAutofit/>
          </a:bodyPr>
          <a:lstStyle/>
          <a:p>
            <a:r>
              <a:rPr lang="es-ES" sz="1800" dirty="0" smtClean="0"/>
              <a:t>Temáticas relevantes para </a:t>
            </a:r>
            <a:r>
              <a:rPr lang="es-ES" sz="1800" dirty="0"/>
              <a:t>ser abordadas en próximos ateneos </a:t>
            </a:r>
            <a:r>
              <a:rPr lang="es-ES" sz="1800" dirty="0" smtClean="0"/>
              <a:t>didácticos según los docentes (Monitoreo y seguimiento Eje 3)</a:t>
            </a:r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11717"/>
          <a:stretch/>
        </p:blipFill>
        <p:spPr>
          <a:xfrm>
            <a:off x="4063999" y="531726"/>
            <a:ext cx="4630057" cy="44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17427" y="5146964"/>
            <a:ext cx="5826573" cy="1086375"/>
          </a:xfrm>
        </p:spPr>
        <p:txBody>
          <a:bodyPr rtlCol="0">
            <a:normAutofit/>
          </a:bodyPr>
          <a:lstStyle/>
          <a:p>
            <a:r>
              <a:rPr lang="es-ES" sz="1800" dirty="0" smtClean="0"/>
              <a:t>Temáticas relevantes para </a:t>
            </a:r>
            <a:r>
              <a:rPr lang="es-ES" sz="1800" dirty="0"/>
              <a:t>ser abordadas en próximos ateneos </a:t>
            </a:r>
            <a:r>
              <a:rPr lang="es-ES" sz="1800" dirty="0" smtClean="0"/>
              <a:t>didácticos según los docentes </a:t>
            </a:r>
            <a:r>
              <a:rPr lang="es-ES" sz="1800" dirty="0"/>
              <a:t>(</a:t>
            </a:r>
            <a:r>
              <a:rPr lang="es-ES" sz="1800" dirty="0" smtClean="0"/>
              <a:t>Monitoreo y </a:t>
            </a:r>
            <a:r>
              <a:rPr lang="es-ES" sz="1800" dirty="0"/>
              <a:t>seguimiento Eje 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3032" y="460094"/>
            <a:ext cx="29342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b="1" u="sng" dirty="0" smtClean="0"/>
              <a:t>Talleres: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dirty="0" smtClean="0"/>
              <a:t>Vidas escritas. La producción de biografías.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Situaciones de lectura. Leer con propósitos diversos.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dirty="0" smtClean="0"/>
              <a:t>Textos Narrativos. Reflexiones sobre la temporalidad.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A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AR" dirty="0" smtClean="0"/>
          </a:p>
          <a:p>
            <a:pPr algn="just"/>
            <a:r>
              <a:rPr lang="es-AR" b="1" u="sng" dirty="0" smtClean="0"/>
              <a:t>Capacitadores</a:t>
            </a:r>
            <a:r>
              <a:rPr lang="es-AR" dirty="0" smtClean="0"/>
              <a:t>:</a:t>
            </a:r>
          </a:p>
          <a:p>
            <a:r>
              <a:rPr lang="es-AR" dirty="0" smtClean="0"/>
              <a:t>Jimena Castillo,</a:t>
            </a:r>
          </a:p>
          <a:p>
            <a:r>
              <a:rPr lang="es-AR" dirty="0" smtClean="0"/>
              <a:t>Mercedes Bosco</a:t>
            </a:r>
          </a:p>
          <a:p>
            <a:r>
              <a:rPr lang="es-AR" dirty="0" smtClean="0"/>
              <a:t>Virginia Ayrolo</a:t>
            </a:r>
            <a:endParaRPr lang="es-AR" dirty="0"/>
          </a:p>
          <a:p>
            <a:r>
              <a:rPr lang="es-AR" dirty="0" smtClean="0"/>
              <a:t>Claudio Fenoglio</a:t>
            </a:r>
          </a:p>
          <a:p>
            <a:r>
              <a:rPr lang="es-AR" dirty="0" smtClean="0"/>
              <a:t>Silvana Rodríguez</a:t>
            </a:r>
          </a:p>
          <a:p>
            <a:r>
              <a:rPr lang="es-AR" dirty="0" smtClean="0"/>
              <a:t> Silvia Arpellino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11717"/>
          <a:stretch/>
        </p:blipFill>
        <p:spPr>
          <a:xfrm>
            <a:off x="3768437" y="460094"/>
            <a:ext cx="4577278" cy="44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86835" y="539372"/>
            <a:ext cx="545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 dirty="0">
                <a:solidFill>
                  <a:srgbClr val="FF0000"/>
                </a:solidFill>
                <a:latin typeface="Arial" panose="020B0604020202020204" pitchFamily="34" charset="0"/>
              </a:rPr>
              <a:t>Cuestiones  </a:t>
            </a:r>
            <a:r>
              <a:rPr lang="es-A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potentes</a:t>
            </a:r>
            <a:endParaRPr lang="es-AR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 rot="20875751">
            <a:off x="964961" y="1046830"/>
            <a:ext cx="315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A modo de ejemplo</a:t>
            </a:r>
          </a:p>
          <a:p>
            <a:r>
              <a:rPr lang="es-AR" b="1" dirty="0" smtClean="0"/>
              <a:t>Algunas voces 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20024693">
            <a:off x="500464" y="1822062"/>
            <a:ext cx="863600" cy="1682750"/>
          </a:xfrm>
          <a:prstGeom prst="curvedRightArrow">
            <a:avLst>
              <a:gd name="adj1" fmla="val 41733"/>
              <a:gd name="adj2" fmla="val 90809"/>
              <a:gd name="adj3" fmla="val 3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2064688" y="1984827"/>
            <a:ext cx="5139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-</a:t>
            </a:r>
            <a:r>
              <a:rPr lang="es-AR" dirty="0">
                <a:latin typeface="Arial Narrow" panose="020B0606020202030204" pitchFamily="34" charset="0"/>
              </a:rPr>
              <a:t>L</a:t>
            </a:r>
            <a:r>
              <a:rPr lang="es-AR" dirty="0" smtClean="0">
                <a:latin typeface="Arial Narrow" panose="020B0606020202030204" pitchFamily="34" charset="0"/>
              </a:rPr>
              <a:t>os ateneos han impactado en la escuela</a:t>
            </a:r>
            <a:r>
              <a:rPr lang="es-AR" b="1" dirty="0" smtClean="0">
                <a:latin typeface="Arial Narrow" panose="020B0606020202030204" pitchFamily="34" charset="0"/>
              </a:rPr>
              <a:t> </a:t>
            </a:r>
            <a:r>
              <a:rPr lang="es-AR" dirty="0" smtClean="0">
                <a:latin typeface="Arial Narrow" panose="020B0606020202030204" pitchFamily="34" charset="0"/>
              </a:rPr>
              <a:t>ya que se dio </a:t>
            </a:r>
            <a:r>
              <a:rPr lang="es-AR" b="1" dirty="0" smtClean="0">
                <a:latin typeface="Arial Narrow" panose="020B0606020202030204" pitchFamily="34" charset="0"/>
              </a:rPr>
              <a:t>respuesta  a temáticas de Lengua y Matemática relevantes para los docentes.</a:t>
            </a:r>
          </a:p>
          <a:p>
            <a:pPr algn="just"/>
            <a:r>
              <a:rPr lang="es-AR" dirty="0" smtClean="0">
                <a:latin typeface="Arial Narrow" panose="020B0606020202030204" pitchFamily="34" charset="0"/>
              </a:rPr>
              <a:t>-Por primera vez nos reunimos para hablar de </a:t>
            </a:r>
            <a:r>
              <a:rPr lang="es-AR" b="1" dirty="0" smtClean="0">
                <a:latin typeface="Arial Narrow" panose="020B0606020202030204" pitchFamily="34" charset="0"/>
              </a:rPr>
              <a:t>problemáticas acerca de la enseñanza de Lengua y Matemática </a:t>
            </a:r>
            <a:r>
              <a:rPr lang="es-AR" dirty="0" smtClean="0">
                <a:latin typeface="Arial Narrow" panose="020B0606020202030204" pitchFamily="34" charset="0"/>
              </a:rPr>
              <a:t>que tenemos en las escuelas.</a:t>
            </a:r>
          </a:p>
          <a:p>
            <a:pPr algn="just"/>
            <a:endParaRPr lang="es-AR" dirty="0"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15" y="4105368"/>
            <a:ext cx="53721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"/>
          <p:cNvSpPr>
            <a:spLocks noChangeArrowheads="1"/>
          </p:cNvSpPr>
          <p:nvPr/>
        </p:nvSpPr>
        <p:spPr bwMode="auto">
          <a:xfrm>
            <a:off x="-142875" y="3511550"/>
            <a:ext cx="4702175" cy="3078163"/>
          </a:xfrm>
          <a:prstGeom prst="cloudCallout">
            <a:avLst>
              <a:gd name="adj1" fmla="val 65065"/>
              <a:gd name="adj2" fmla="val 5663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1800" dirty="0"/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-29684" y="1549785"/>
            <a:ext cx="3355760" cy="2705659"/>
          </a:xfrm>
          <a:prstGeom prst="cloudCallout">
            <a:avLst>
              <a:gd name="adj1" fmla="val 65065"/>
              <a:gd name="adj2" fmla="val 5663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s-AR" sz="1800" dirty="0"/>
              <a:t>La participación de un </a:t>
            </a:r>
            <a:r>
              <a:rPr lang="es-AR" sz="1800" b="1" dirty="0"/>
              <a:t>espacio de intercambio</a:t>
            </a:r>
            <a:r>
              <a:rPr lang="es-AR" sz="1800" dirty="0"/>
              <a:t> </a:t>
            </a:r>
            <a:r>
              <a:rPr lang="es-AR" sz="1800" b="1" dirty="0"/>
              <a:t>de saberes </a:t>
            </a:r>
            <a:r>
              <a:rPr lang="es-AR" sz="1800" dirty="0"/>
              <a:t>en relación con las prácticas de enseñanza.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13222" y="-22366"/>
            <a:ext cx="6757987" cy="1079501"/>
          </a:xfrm>
          <a:prstGeom prst="cloudCallout">
            <a:avLst>
              <a:gd name="adj1" fmla="val -22574"/>
              <a:gd name="adj2" fmla="val -135588"/>
            </a:avLst>
          </a:prstGeom>
          <a:solidFill>
            <a:srgbClr val="F3F7F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400" b="1" dirty="0">
              <a:solidFill>
                <a:srgbClr val="990000"/>
              </a:solidFill>
            </a:endParaRP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3540888" y="536690"/>
            <a:ext cx="5498082" cy="2565088"/>
          </a:xfrm>
          <a:prstGeom prst="cloudCallout">
            <a:avLst>
              <a:gd name="adj1" fmla="val -72181"/>
              <a:gd name="adj2" fmla="val 19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a-ES" altLang="es-AR" sz="2400" b="1" dirty="0">
              <a:solidFill>
                <a:srgbClr val="000000"/>
              </a:solidFill>
            </a:endParaRP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1393059" y="191517"/>
            <a:ext cx="554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A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Sobre la potencialidad </a:t>
            </a:r>
            <a:r>
              <a:rPr lang="es-A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del formato elegido, el ateneo didáctico</a:t>
            </a:r>
            <a:endParaRPr lang="es-ES" altLang="es-A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65628" y="12684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El  abordaje reflexivo </a:t>
            </a:r>
            <a:r>
              <a:rPr lang="es-AR" dirty="0" smtClean="0"/>
              <a:t>del </a:t>
            </a:r>
            <a:r>
              <a:rPr lang="es-AR" dirty="0"/>
              <a:t>caso presentado, que permite </a:t>
            </a:r>
            <a:r>
              <a:rPr lang="es-AR" b="1" dirty="0" smtClean="0"/>
              <a:t>recuperar, </a:t>
            </a:r>
            <a:r>
              <a:rPr lang="es-AR" b="1" dirty="0"/>
              <a:t>retomar y reflexionar sobre su propia </a:t>
            </a:r>
            <a:r>
              <a:rPr lang="es-AR" b="1" dirty="0" smtClean="0"/>
              <a:t>práctica de enseñanza.</a:t>
            </a:r>
            <a:endParaRPr lang="es-AR" b="1" dirty="0"/>
          </a:p>
        </p:txBody>
      </p:sp>
      <p:sp>
        <p:nvSpPr>
          <p:cNvPr id="4" name="Rectángulo 3"/>
          <p:cNvSpPr/>
          <p:nvPr/>
        </p:nvSpPr>
        <p:spPr>
          <a:xfrm>
            <a:off x="752013" y="4463378"/>
            <a:ext cx="3032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dirty="0" smtClean="0"/>
              <a:t>La </a:t>
            </a:r>
            <a:r>
              <a:rPr lang="es-AR" b="1" dirty="0" smtClean="0"/>
              <a:t>reflexión sobre lo que se trabaja en las escuelas </a:t>
            </a:r>
            <a:r>
              <a:rPr lang="es-AR" dirty="0" smtClean="0"/>
              <a:t>destacando </a:t>
            </a:r>
            <a:r>
              <a:rPr lang="es-AR" b="1" dirty="0" smtClean="0"/>
              <a:t>aciertos y desaciertos.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257879" y="95748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</a:t>
            </a:r>
            <a:r>
              <a:rPr lang="es-AR" b="1" dirty="0" smtClean="0"/>
              <a:t>os </a:t>
            </a:r>
            <a:r>
              <a:rPr lang="es-AR" b="1" dirty="0"/>
              <a:t>docentes rescatan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 rot="20024693">
            <a:off x="360692" y="542962"/>
            <a:ext cx="863600" cy="1298030"/>
          </a:xfrm>
          <a:prstGeom prst="curvedRightArrow">
            <a:avLst>
              <a:gd name="adj1" fmla="val 41733"/>
              <a:gd name="adj2" fmla="val 90809"/>
              <a:gd name="adj3" fmla="val 3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3784401" y="2865901"/>
            <a:ext cx="5381625" cy="2178225"/>
          </a:xfrm>
          <a:prstGeom prst="cloudCallout">
            <a:avLst>
              <a:gd name="adj1" fmla="val -79259"/>
              <a:gd name="adj2" fmla="val -39264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66970" y="33715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AR" dirty="0"/>
              <a:t>El ateneo como </a:t>
            </a:r>
            <a:r>
              <a:rPr lang="es-AR" b="1" dirty="0"/>
              <a:t>instancia de aprendizaje acerca de la didáctica </a:t>
            </a:r>
            <a:r>
              <a:rPr lang="es-AR" dirty="0"/>
              <a:t>puesta en juego en las practicas de  </a:t>
            </a:r>
            <a:r>
              <a:rPr lang="es-AR" dirty="0" smtClean="0"/>
              <a:t>enseñanza.</a:t>
            </a:r>
            <a:endParaRPr lang="es-AR" dirty="0"/>
          </a:p>
        </p:txBody>
      </p:sp>
      <p:pic>
        <p:nvPicPr>
          <p:cNvPr id="21" name="Picture 2" descr="Resultado de imagen para man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48" y="5550937"/>
            <a:ext cx="2863498" cy="13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"/>
          <p:cNvSpPr>
            <a:spLocks noChangeArrowheads="1"/>
          </p:cNvSpPr>
          <p:nvPr/>
        </p:nvSpPr>
        <p:spPr bwMode="auto">
          <a:xfrm>
            <a:off x="46936" y="3535165"/>
            <a:ext cx="3966192" cy="2649009"/>
          </a:xfrm>
          <a:prstGeom prst="cloudCallout">
            <a:avLst>
              <a:gd name="adj1" fmla="val 65065"/>
              <a:gd name="adj2" fmla="val 5663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s-AR" sz="1800" dirty="0" smtClean="0">
                <a:latin typeface="Arial Narrow" panose="020B0606020202030204" pitchFamily="34" charset="0"/>
              </a:rPr>
              <a:t>Los </a:t>
            </a:r>
            <a:r>
              <a:rPr lang="es-AR" sz="1800" b="1" dirty="0">
                <a:latin typeface="Arial Narrow" panose="020B0606020202030204" pitchFamily="34" charset="0"/>
              </a:rPr>
              <a:t>interrogantes que se plantean para dar lugar al análisis del ca</a:t>
            </a:r>
            <a:r>
              <a:rPr lang="es-AR" sz="1800" dirty="0">
                <a:latin typeface="Arial Narrow" panose="020B0606020202030204" pitchFamily="34" charset="0"/>
              </a:rPr>
              <a:t>so y cuya respuesta será el objeto de discusión colectiva.</a:t>
            </a:r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-45105" y="1450842"/>
            <a:ext cx="4300644" cy="2479067"/>
          </a:xfrm>
          <a:prstGeom prst="cloudCallout">
            <a:avLst>
              <a:gd name="adj1" fmla="val 65065"/>
              <a:gd name="adj2" fmla="val 5663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sz="1800" b="1" dirty="0">
                <a:latin typeface="Arial Narrow" panose="020B0606020202030204" pitchFamily="34" charset="0"/>
              </a:rPr>
              <a:t>El caso se remite a diversas situaciones de la cotidianeidad de los docentes</a:t>
            </a:r>
            <a:r>
              <a:rPr lang="es-AR" sz="1800" dirty="0">
                <a:latin typeface="Arial Narrow" panose="020B0606020202030204" pitchFamily="34" charset="0"/>
              </a:rPr>
              <a:t>, donde se problematizan prácticas de enseñanza  en Matemática y en  Lengua</a:t>
            </a:r>
            <a:endParaRPr lang="es-AR" altLang="es-AR" sz="1800" dirty="0">
              <a:latin typeface="Arial Narrow" panose="020B0606020202030204" pitchFamily="34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90960" y="66819"/>
            <a:ext cx="6757987" cy="1079501"/>
          </a:xfrm>
          <a:prstGeom prst="cloudCallout">
            <a:avLst>
              <a:gd name="adj1" fmla="val -22574"/>
              <a:gd name="adj2" fmla="val -135588"/>
            </a:avLst>
          </a:prstGeom>
          <a:solidFill>
            <a:srgbClr val="F3F7F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400" b="1" dirty="0">
              <a:solidFill>
                <a:srgbClr val="990000"/>
              </a:solidFill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4168620" y="2539339"/>
            <a:ext cx="4975380" cy="2320331"/>
          </a:xfrm>
          <a:prstGeom prst="cloudCallout">
            <a:avLst>
              <a:gd name="adj1" fmla="val -79259"/>
              <a:gd name="adj2" fmla="val -39264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buNone/>
            </a:pPr>
            <a:r>
              <a:rPr lang="es-AR" sz="2000" dirty="0">
                <a:latin typeface="Arial Narrow" panose="020B0606020202030204" pitchFamily="34" charset="0"/>
              </a:rPr>
              <a:t>La </a:t>
            </a:r>
            <a:r>
              <a:rPr lang="es-AR" sz="2000" b="1" dirty="0">
                <a:latin typeface="Arial Narrow" panose="020B0606020202030204" pitchFamily="34" charset="0"/>
              </a:rPr>
              <a:t>habilitación de instancias de </a:t>
            </a:r>
            <a:r>
              <a:rPr lang="es-AR" sz="2000" b="1" dirty="0" smtClean="0">
                <a:latin typeface="Arial Narrow" panose="020B0606020202030204" pitchFamily="34" charset="0"/>
              </a:rPr>
              <a:t>debate </a:t>
            </a:r>
            <a:r>
              <a:rPr lang="es-AR" sz="2000" dirty="0">
                <a:latin typeface="Arial Narrow" panose="020B0606020202030204" pitchFamily="34" charset="0"/>
              </a:rPr>
              <a:t>acerca de la problemática de enseñanza puesta de manifiesto en el caso</a:t>
            </a: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4069953" y="471892"/>
            <a:ext cx="5074047" cy="2242903"/>
          </a:xfrm>
          <a:prstGeom prst="cloudCallout">
            <a:avLst>
              <a:gd name="adj1" fmla="val -72181"/>
              <a:gd name="adj2" fmla="val 1925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AR" sz="1800" dirty="0" smtClean="0">
                <a:latin typeface="Arial Narrow" panose="020B0606020202030204" pitchFamily="34" charset="0"/>
              </a:rPr>
              <a:t>El </a:t>
            </a:r>
            <a:r>
              <a:rPr lang="es-AR" sz="1800" b="1" dirty="0" smtClean="0">
                <a:latin typeface="Arial Narrow" panose="020B0606020202030204" pitchFamily="34" charset="0"/>
              </a:rPr>
              <a:t>análisis genera  actitud de empatía con los protagonistas de la narración</a:t>
            </a:r>
            <a:r>
              <a:rPr lang="es-AR" sz="1800" dirty="0" smtClean="0">
                <a:latin typeface="Arial Narrow" panose="020B0606020202030204" pitchFamily="34" charset="0"/>
              </a:rPr>
              <a:t>, a la vez que facilita la exploración y profundización de perspectivas variadas sobre prácticas profesionales habituales. </a:t>
            </a:r>
            <a:endParaRPr lang="es-AR" sz="1800" dirty="0">
              <a:latin typeface="Arial Narrow" panose="020B0606020202030204" pitchFamily="34" charset="0"/>
            </a:endParaRP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1073086" y="306869"/>
            <a:ext cx="6191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A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Acerca de la Potencialidad  del caso y de su análisis</a:t>
            </a:r>
            <a:endParaRPr lang="es-ES" altLang="es-A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21052271">
            <a:off x="296778" y="459033"/>
            <a:ext cx="863600" cy="1298030"/>
          </a:xfrm>
          <a:prstGeom prst="curvedRightArrow">
            <a:avLst>
              <a:gd name="adj1" fmla="val 41733"/>
              <a:gd name="adj2" fmla="val 90809"/>
              <a:gd name="adj3" fmla="val 3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57879" y="1167658"/>
            <a:ext cx="256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L</a:t>
            </a:r>
            <a:r>
              <a:rPr lang="es-AR" b="1" dirty="0" smtClean="0"/>
              <a:t>os </a:t>
            </a:r>
            <a:r>
              <a:rPr lang="es-AR" b="1" dirty="0"/>
              <a:t>docentes rescatan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777">
            <a:off x="2643858" y="5279456"/>
            <a:ext cx="3648609" cy="13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19" y="4908859"/>
            <a:ext cx="4048214" cy="127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0378" y="4272702"/>
            <a:ext cx="2639398" cy="117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13800000" sx="1000" sy="1000" algn="ctr" rotWithShape="0">
              <a:srgbClr val="000000"/>
            </a:outerShdw>
            <a:reflection stA="45000" endPos="94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91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50865"/>
              </p:ext>
            </p:extLst>
          </p:nvPr>
        </p:nvGraphicFramePr>
        <p:xfrm>
          <a:off x="1586346" y="1397000"/>
          <a:ext cx="6968836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582">
                  <a:extLst>
                    <a:ext uri="{9D8B030D-6E8A-4147-A177-3AD203B41FA5}">
                      <a16:colId xmlns:a16="http://schemas.microsoft.com/office/drawing/2014/main" val="894775343"/>
                    </a:ext>
                  </a:extLst>
                </a:gridCol>
                <a:gridCol w="2423254">
                  <a:extLst>
                    <a:ext uri="{9D8B030D-6E8A-4147-A177-3AD203B41FA5}">
                      <a16:colId xmlns:a16="http://schemas.microsoft.com/office/drawing/2014/main" val="2157336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AR" dirty="0" smtClean="0"/>
                        <a:t>Prácticas</a:t>
                      </a:r>
                      <a:r>
                        <a:rPr lang="es-AR" baseline="0" dirty="0" smtClean="0"/>
                        <a:t> de Enseñanza 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59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manifiestan y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 importante continuar mejorando.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manifiestan y sobre las que cada docente debe reflexionar, ya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deben instalar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01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ponen de manifiesto y es necesario reflexionar ya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deben instalar. 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ponen de manifiesto y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deben instalar. </a:t>
                      </a:r>
                      <a:endParaRPr lang="es-A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A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06491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39091" y="374073"/>
            <a:ext cx="558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Para ilustrar las  Prácticas de ENSEÑANZA….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398835" y="6045958"/>
            <a:ext cx="255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</a:t>
            </a:r>
            <a:r>
              <a:rPr lang="es-AR" dirty="0" smtClean="0"/>
              <a:t>daptación </a:t>
            </a:r>
            <a:r>
              <a:rPr lang="es-AR" dirty="0"/>
              <a:t>de la</a:t>
            </a:r>
            <a:r>
              <a:rPr lang="es-AR" i="1" dirty="0"/>
              <a:t> Ventana de Johari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97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88" y="0"/>
            <a:ext cx="4711692" cy="571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 rot="20521023">
            <a:off x="1968340" y="3055082"/>
            <a:ext cx="431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dk1"/>
                </a:solidFill>
              </a:rPr>
              <a:t>Prácticas de enseñanza </a:t>
            </a:r>
            <a:r>
              <a:rPr lang="es-AR" b="1" dirty="0" smtClean="0">
                <a:solidFill>
                  <a:schemeClr val="dk1"/>
                </a:solidFill>
              </a:rPr>
              <a:t>de la Lengua que </a:t>
            </a:r>
            <a:r>
              <a:rPr lang="es-AR" b="1" i="1" dirty="0">
                <a:solidFill>
                  <a:srgbClr val="FF0000"/>
                </a:solidFill>
              </a:rPr>
              <a:t>Sí </a:t>
            </a:r>
            <a:r>
              <a:rPr lang="es-AR" b="1" dirty="0">
                <a:solidFill>
                  <a:schemeClr val="dk1"/>
                </a:solidFill>
              </a:rPr>
              <a:t>se manifiestan </a:t>
            </a:r>
            <a:endParaRPr lang="es-AR" dirty="0"/>
          </a:p>
          <a:p>
            <a:endParaRPr lang="es-AR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28683"/>
              </p:ext>
            </p:extLst>
          </p:nvPr>
        </p:nvGraphicFramePr>
        <p:xfrm>
          <a:off x="3048000" y="4023360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388962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560340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dirty="0" smtClean="0">
                          <a:solidFill>
                            <a:srgbClr val="FF0000"/>
                          </a:solidFill>
                        </a:rPr>
                        <a:t>Recurrencias Prácticas de Enseñanza de la Lengua y de la Matemática</a:t>
                      </a:r>
                    </a:p>
                    <a:p>
                      <a:pPr algn="ctr"/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manifiestan </a:t>
                      </a:r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9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s-A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manifiestan y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 importante continuar mejorando. 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Prácticas de enseñanza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 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manifiestan y sobre las que cada docente debe reflexionar, ya que </a:t>
                      </a:r>
                      <a:r>
                        <a:rPr lang="es-A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s-A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deben instalar</a:t>
                      </a:r>
                      <a:endParaRPr lang="es-AR" dirty="0" smtClean="0"/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6101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15" y="157163"/>
            <a:ext cx="30289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1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26" y="1291854"/>
            <a:ext cx="5087938" cy="23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142377" y="1573336"/>
            <a:ext cx="4186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-situaciones de escritura de textos con distintos propósitos comunicativos y destinatarios</a:t>
            </a:r>
            <a:endParaRPr lang="es-AR" b="1" dirty="0"/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42184" y="405355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Para promover situaciones de escritura</a:t>
            </a:r>
            <a:endParaRPr lang="es-AR" dirty="0"/>
          </a:p>
        </p:txBody>
      </p:sp>
      <p:sp>
        <p:nvSpPr>
          <p:cNvPr id="6" name="Flecha derecha 5"/>
          <p:cNvSpPr/>
          <p:nvPr/>
        </p:nvSpPr>
        <p:spPr>
          <a:xfrm>
            <a:off x="2770257" y="4525341"/>
            <a:ext cx="296080" cy="941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13 CuadroTexto"/>
          <p:cNvSpPr txBox="1"/>
          <p:nvPr/>
        </p:nvSpPr>
        <p:spPr>
          <a:xfrm rot="20364130">
            <a:off x="805789" y="2227014"/>
            <a:ext cx="20939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6792" y="-809"/>
            <a:ext cx="5297809" cy="1292662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1ª CUESTIÓN -Lengua</a:t>
            </a:r>
          </a:p>
          <a:p>
            <a:r>
              <a:rPr lang="es-AR" b="1" dirty="0" smtClean="0">
                <a:solidFill>
                  <a:schemeClr val="dk1"/>
                </a:solidFill>
              </a:rPr>
              <a:t>Prácticas </a:t>
            </a:r>
            <a:r>
              <a:rPr lang="es-AR" b="1" dirty="0">
                <a:solidFill>
                  <a:schemeClr val="dk1"/>
                </a:solidFill>
              </a:rPr>
              <a:t>de </a:t>
            </a:r>
            <a:r>
              <a:rPr lang="es-AR" b="1" dirty="0" smtClean="0">
                <a:solidFill>
                  <a:schemeClr val="dk1"/>
                </a:solidFill>
              </a:rPr>
              <a:t>enseñanza  </a:t>
            </a:r>
            <a:r>
              <a:rPr lang="es-AR" b="1" dirty="0">
                <a:solidFill>
                  <a:schemeClr val="dk1"/>
                </a:solidFill>
              </a:rPr>
              <a:t>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</a:t>
            </a:r>
            <a:r>
              <a:rPr lang="es-AR" b="1" dirty="0" smtClean="0">
                <a:solidFill>
                  <a:schemeClr val="dk1"/>
                </a:solidFill>
              </a:rPr>
              <a:t>que </a:t>
            </a:r>
            <a:r>
              <a:rPr lang="es-AR" b="1" i="1" dirty="0" smtClean="0">
                <a:solidFill>
                  <a:srgbClr val="FF0000"/>
                </a:solidFill>
              </a:rPr>
              <a:t>Sí</a:t>
            </a:r>
            <a:r>
              <a:rPr lang="es-AR" b="1" dirty="0" smtClean="0">
                <a:solidFill>
                  <a:schemeClr val="dk1"/>
                </a:solidFill>
              </a:rPr>
              <a:t> </a:t>
            </a:r>
            <a:r>
              <a:rPr lang="es-AR" b="1" dirty="0">
                <a:solidFill>
                  <a:schemeClr val="dk1"/>
                </a:solidFill>
              </a:rPr>
              <a:t>es importante continuar </a:t>
            </a:r>
            <a:r>
              <a:rPr lang="es-AR" b="1" dirty="0" smtClean="0">
                <a:solidFill>
                  <a:schemeClr val="dk1"/>
                </a:solidFill>
              </a:rPr>
              <a:t>mejorando</a:t>
            </a:r>
            <a:r>
              <a:rPr lang="es-AR" b="1" dirty="0">
                <a:solidFill>
                  <a:schemeClr val="dk1"/>
                </a:solidFill>
              </a:rPr>
              <a:t>:</a:t>
            </a:r>
            <a:endParaRPr lang="es-AR" dirty="0"/>
          </a:p>
          <a:p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13" name="5 Flecha abajo"/>
          <p:cNvSpPr>
            <a:spLocks noChangeArrowheads="1"/>
          </p:cNvSpPr>
          <p:nvPr/>
        </p:nvSpPr>
        <p:spPr bwMode="auto">
          <a:xfrm>
            <a:off x="5000762" y="1253634"/>
            <a:ext cx="469466" cy="2655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41964" y="4451684"/>
            <a:ext cx="435229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Detallar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fichas datos biográficos de autores de libros incluidos en la biblioteca escolar;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aportar a la contextualización de la producción de estas obras.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estudiantes ingresantes de primer año.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01" y="2619429"/>
            <a:ext cx="3455720" cy="1738166"/>
          </a:xfrm>
          <a:prstGeom prst="rect">
            <a:avLst/>
          </a:prstGeom>
        </p:spPr>
      </p:pic>
      <p:sp>
        <p:nvSpPr>
          <p:cNvPr id="14" name="12 Rectángulo"/>
          <p:cNvSpPr/>
          <p:nvPr/>
        </p:nvSpPr>
        <p:spPr>
          <a:xfrm>
            <a:off x="550624" y="5215565"/>
            <a:ext cx="1829666" cy="1384995"/>
          </a:xfrm>
          <a:prstGeom prst="rect">
            <a:avLst/>
          </a:prstGeom>
          <a:ln>
            <a:solidFill>
              <a:srgbClr val="BC2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sz="1400" b="1" u="sng" dirty="0" smtClean="0">
                <a:solidFill>
                  <a:srgbClr val="FF0000"/>
                </a:solidFill>
              </a:rPr>
              <a:t>DESAFÍO</a:t>
            </a:r>
          </a:p>
          <a:p>
            <a:pPr algn="just"/>
            <a:endParaRPr lang="es-AR" sz="1400" b="1" u="sng" dirty="0" smtClean="0"/>
          </a:p>
          <a:p>
            <a:r>
              <a:rPr lang="es-AR" sz="1400" dirty="0" smtClean="0"/>
              <a:t>Priorizar situaciones auténticas del</a:t>
            </a:r>
            <a:endParaRPr lang="es-AR" sz="1400" dirty="0"/>
          </a:p>
          <a:p>
            <a:r>
              <a:rPr lang="es-AR" sz="1400" dirty="0"/>
              <a:t>discurso </a:t>
            </a:r>
            <a:r>
              <a:rPr lang="es-AR" sz="1400" dirty="0" smtClean="0"/>
              <a:t>dentro del ámbito escolar.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23866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7" y="97558"/>
            <a:ext cx="2691527" cy="326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3 CuadroTexto"/>
          <p:cNvSpPr txBox="1"/>
          <p:nvPr/>
        </p:nvSpPr>
        <p:spPr>
          <a:xfrm rot="20364130">
            <a:off x="1024879" y="2954692"/>
            <a:ext cx="2666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AR" sz="1350" dirty="0"/>
              <a:t> </a:t>
            </a:r>
            <a:r>
              <a:rPr lang="es-AR" sz="1500" b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A modo de </a:t>
            </a:r>
            <a:r>
              <a:rPr lang="es-AR" sz="1500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FranklinGothic-BookItal"/>
              </a:rPr>
              <a:t>ejemplo, los docentes expresan:</a:t>
            </a:r>
            <a:endParaRPr lang="es-AR" sz="1500" b="1" dirty="0">
              <a:solidFill>
                <a:srgbClr val="C00000"/>
              </a:solidFill>
              <a:latin typeface="Georgia" pitchFamily="18" charset="0"/>
              <a:ea typeface="Calibri" pitchFamily="34" charset="0"/>
              <a:cs typeface="FranklinGothic-BookIt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38639" y="3549746"/>
            <a:ext cx="5297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 smtClean="0"/>
              <a:t>-clases de palabras descontextualizadas del sentido del texto</a:t>
            </a:r>
          </a:p>
          <a:p>
            <a:pPr algn="just"/>
            <a:endParaRPr lang="es-AR" b="1" dirty="0"/>
          </a:p>
          <a:p>
            <a:pPr algn="just"/>
            <a:endParaRPr lang="es-AR" b="1" dirty="0" smtClean="0"/>
          </a:p>
          <a:p>
            <a:pPr algn="just"/>
            <a:r>
              <a:rPr lang="es-AR" b="1" dirty="0" smtClean="0"/>
              <a:t>-lectura mecánica sin diversificación de estrategias de lectura de textos con propósitos de estudio.  </a:t>
            </a:r>
          </a:p>
        </p:txBody>
      </p:sp>
      <p:sp>
        <p:nvSpPr>
          <p:cNvPr id="6" name="5 Flecha abajo"/>
          <p:cNvSpPr>
            <a:spLocks noChangeArrowheads="1"/>
          </p:cNvSpPr>
          <p:nvPr/>
        </p:nvSpPr>
        <p:spPr bwMode="auto">
          <a:xfrm>
            <a:off x="5414534" y="2760925"/>
            <a:ext cx="469466" cy="2655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BC2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21619" y="594564"/>
            <a:ext cx="5084793" cy="1785104"/>
          </a:xfrm>
          <a:prstGeom prst="rect">
            <a:avLst/>
          </a:prstGeom>
          <a:noFill/>
          <a:ln>
            <a:solidFill>
              <a:srgbClr val="BC23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FF0000"/>
                </a:solidFill>
              </a:rPr>
              <a:t>2ª CUESTIÓN –Lengua</a:t>
            </a:r>
          </a:p>
          <a:p>
            <a:endParaRPr lang="es-ES_tradnl" sz="2800" dirty="0">
              <a:solidFill>
                <a:srgbClr val="FF0000"/>
              </a:solidFill>
            </a:endParaRPr>
          </a:p>
          <a:p>
            <a:r>
              <a:rPr lang="es-AR" b="1" dirty="0">
                <a:solidFill>
                  <a:schemeClr val="dk1"/>
                </a:solidFill>
              </a:rPr>
              <a:t>Prácticas de enseñanza  que </a:t>
            </a:r>
            <a:r>
              <a:rPr lang="es-AR" b="1" i="1" dirty="0">
                <a:solidFill>
                  <a:srgbClr val="FF0000"/>
                </a:solidFill>
              </a:rPr>
              <a:t>Sí</a:t>
            </a:r>
            <a:r>
              <a:rPr lang="es-AR" b="1" dirty="0">
                <a:solidFill>
                  <a:schemeClr val="dk1"/>
                </a:solidFill>
              </a:rPr>
              <a:t> se manifiestan y  sobre las que cada docente debe reflexionar, ya que </a:t>
            </a:r>
            <a:r>
              <a:rPr lang="es-AR" b="1" i="1" dirty="0">
                <a:solidFill>
                  <a:srgbClr val="FF0000"/>
                </a:solidFill>
              </a:rPr>
              <a:t>No</a:t>
            </a:r>
            <a:r>
              <a:rPr lang="es-AR" b="1" dirty="0">
                <a:solidFill>
                  <a:schemeClr val="dk1"/>
                </a:solidFill>
              </a:rPr>
              <a:t> se deben instalar</a:t>
            </a:r>
            <a:r>
              <a:rPr lang="es-AR" b="1" dirty="0" smtClean="0">
                <a:solidFill>
                  <a:schemeClr val="dk1"/>
                </a:solidFill>
              </a:rPr>
              <a:t>: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0" y="4074263"/>
            <a:ext cx="1814997" cy="27837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07" y="5553362"/>
            <a:ext cx="1776846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ntura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Montura.thmx</Template>
  <TotalTime>2410</TotalTime>
  <Words>1612</Words>
  <Application>Microsoft Office PowerPoint</Application>
  <PresentationFormat>Presentación en pantalla (4:3)</PresentationFormat>
  <Paragraphs>173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Book Antiqua</vt:lpstr>
      <vt:lpstr>Calibri</vt:lpstr>
      <vt:lpstr>FranklinGothic-BookItal</vt:lpstr>
      <vt:lpstr>Georgia</vt:lpstr>
      <vt:lpstr>Times New Roman</vt:lpstr>
      <vt:lpstr>Wingdings</vt:lpstr>
      <vt:lpstr>Wingdings 2</vt:lpstr>
      <vt:lpstr>Montura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Temáticas relevantes para ser abordadas en próximos ateneos didácticos según los docentes (Monitoreo y seguimiento Eje 3)</vt:lpstr>
      <vt:lpstr>Temáticas relevantes para ser abordadas en próximos ateneos didácticos según los docentes (Monitoreo y seguimiento Eje 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PUPIs mitch</dc:creator>
  <cp:lastModifiedBy>Tavo Pereyra</cp:lastModifiedBy>
  <cp:revision>247</cp:revision>
  <dcterms:created xsi:type="dcterms:W3CDTF">2016-01-14T13:25:03Z</dcterms:created>
  <dcterms:modified xsi:type="dcterms:W3CDTF">2018-11-20T14:22:06Z</dcterms:modified>
</cp:coreProperties>
</file>