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7/4/2014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32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8880" cy="45255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7/4/2014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7/4/2014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755640" y="1268640"/>
            <a:ext cx="7771680" cy="1655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es-ES" sz="2400" b="1" dirty="0">
                <a:solidFill>
                  <a:srgbClr val="000000"/>
                </a:solidFill>
                <a:latin typeface="Lucida Sans" pitchFamily="34" charset="0"/>
              </a:rPr>
              <a:t>GUÍA FEDERAL DE ORIENTACIONES PARA LA INTERVENCIÓN EDUCATIVA EN SITUACIONES COMPLEJAS RELACIONADAS CON LA VIDA ESCOLAR</a:t>
            </a:r>
            <a:endParaRPr>
              <a:latin typeface="Lucida Sans" pitchFamily="34" charset="0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685800" y="3611520"/>
            <a:ext cx="7771680" cy="119916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es-ES" sz="27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Sans Unicode"/>
              </a:rPr>
              <a:t>“Recuperar el saber hacer de las escuelas en relación con la convivencia y el cuidado comunitario</a:t>
            </a:r>
            <a:r>
              <a:rPr lang="es-ES" sz="2700" dirty="0">
                <a:solidFill>
                  <a:srgbClr val="464646"/>
                </a:solidFill>
                <a:latin typeface="Lucida Sans Unicode"/>
              </a:rPr>
              <a:t>”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433080" y="1630080"/>
            <a:ext cx="8228880" cy="4665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Ante estas situaciones se debe siempre resguardar los derechos del alumnado. No difundir identidad.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Se recomienda que la escuela se anticipe y realice por escrito un breve comunicado de prensa, para ello es conveniente comunicarse con las autoridades jurisdiccionales</a:t>
            </a:r>
            <a:r>
              <a:rPr lang="es-ES" sz="2700" dirty="0">
                <a:solidFill>
                  <a:srgbClr val="000000"/>
                </a:solidFill>
                <a:latin typeface="Lucida Sans Unicode"/>
              </a:rPr>
              <a:t>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Solicitar tanto a la familia como al personal de la escuela que respeten este procedimiento.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  <p:sp>
        <p:nvSpPr>
          <p:cNvPr id="184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r>
              <a:rPr lang="es-ES" sz="2400" b="1" u="heavy" dirty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RELACIÓN CON LOS MEDIOS DE COMUNICACIÓN Y TRATAMIENTO DE LA </a:t>
            </a:r>
            <a:r>
              <a:rPr lang="es-ES" sz="2400" b="1" u="heavy" dirty="0" smtClean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INFORMACIÓN</a:t>
            </a:r>
            <a:endParaRPr lang="es-ES" sz="2400" b="1" u="heavy" dirty="0">
              <a:solidFill>
                <a:srgbClr val="464646"/>
              </a:solidFill>
              <a:uFill>
                <a:solidFill>
                  <a:schemeClr val="accent1"/>
                </a:solidFill>
              </a:uFill>
              <a:latin typeface="Lucida Sans Unico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457200" y="1008000"/>
            <a:ext cx="8228880" cy="4998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>
                <a:solidFill>
                  <a:srgbClr val="000000"/>
                </a:solidFill>
                <a:latin typeface="Lucida Sans Unicode"/>
              </a:rPr>
              <a:t>Es imprescindible que en las redes virtuales se sostengan las mismas pautas de convivencia y cuidado que en las relaciones presenciales.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>
                <a:solidFill>
                  <a:srgbClr val="000000"/>
                </a:solidFill>
                <a:latin typeface="Lucida Sans Unicode"/>
              </a:rPr>
              <a:t>La acciones de los docentes deben mantener límites similares a los de la vida presencial.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>
                <a:solidFill>
                  <a:srgbClr val="000000"/>
                </a:solidFill>
                <a:latin typeface="Lucida Sans Unicode"/>
              </a:rPr>
              <a:t>La difusión de las imágenes de niñas, niños o adolescentes que participan en escenas de violencia se convierte en una vulneración de derechos. Los adultos deben abordar este tema para crear conciencia de la magnitud de estos hechos.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>
                <a:solidFill>
                  <a:srgbClr val="000000"/>
                </a:solidFill>
                <a:latin typeface="Lucida Sans Unicode"/>
              </a:rPr>
              <a:t>Ley 26.904 de </a:t>
            </a:r>
            <a:r>
              <a:rPr lang="es-ES" sz="2200" dirty="0" err="1" smtClean="0">
                <a:solidFill>
                  <a:srgbClr val="000000"/>
                </a:solidFill>
                <a:latin typeface="Lucida Sans Unicode"/>
              </a:rPr>
              <a:t>ciberhostigamiento</a:t>
            </a:r>
            <a:r>
              <a:rPr lang="es-ES" sz="2400" dirty="0" smtClean="0">
                <a:solidFill>
                  <a:srgbClr val="000000"/>
                </a:solidFill>
                <a:latin typeface="Lucida Sans Unicode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86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r>
              <a:rPr lang="es-ES" sz="2800" b="1" u="heavy" dirty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CONFLICTOS EN LAS REDES </a:t>
            </a:r>
            <a:r>
              <a:rPr lang="es-ES" sz="2800" b="1" u="heavy" dirty="0" smtClean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SOCIALES</a:t>
            </a:r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457200" y="1268640"/>
            <a:ext cx="8228880" cy="4737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/>
              <a:t>La diversidad en ningún caso debe implicar situaciones de discriminación, acoso, exclusión ni rechazo</a:t>
            </a:r>
            <a:r>
              <a:rPr lang="es-ES" sz="2200" dirty="0" smtClean="0"/>
              <a:t>.</a:t>
            </a:r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</a:pPr>
            <a:endParaRPr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/>
              <a:t>No naturalizar chistes, bromas o sobrenombres que estigmaticen, ofendan, degraden o agredan a los </a:t>
            </a:r>
            <a:r>
              <a:rPr lang="es-ES" sz="2200" dirty="0" smtClean="0"/>
              <a:t>demás.</a:t>
            </a:r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/>
              <a:t>Promover la interacción entre compañeros y compañeras basada en el respeto y la empatía</a:t>
            </a:r>
            <a:r>
              <a:rPr lang="es-ES" sz="2200" dirty="0" smtClean="0"/>
              <a:t>.</a:t>
            </a:r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</a:pPr>
            <a:endParaRPr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/>
              <a:t>Incluir en las normas de convivencia el respeto por la diversidad y la identidad de género</a:t>
            </a:r>
            <a:r>
              <a:rPr lang="es-ES" sz="2200" dirty="0" smtClean="0"/>
              <a:t>.</a:t>
            </a:r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</a:pPr>
            <a:endParaRPr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/>
              <a:t>Respetar los derechos que establece la ley 26.743 de </a:t>
            </a:r>
            <a:r>
              <a:rPr lang="es-ES" sz="2200" dirty="0" smtClean="0"/>
              <a:t>Identidad </a:t>
            </a:r>
            <a:r>
              <a:rPr lang="es-ES" sz="2200" dirty="0"/>
              <a:t>de Género.</a:t>
            </a:r>
            <a:endParaRPr/>
          </a:p>
        </p:txBody>
      </p:sp>
      <p:sp>
        <p:nvSpPr>
          <p:cNvPr id="188" name="CustomShape 2"/>
          <p:cNvSpPr/>
          <p:nvPr/>
        </p:nvSpPr>
        <p:spPr>
          <a:xfrm>
            <a:off x="457200" y="260640"/>
            <a:ext cx="8228880" cy="935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s-ES" sz="2400" b="1" u="heavy" dirty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DISCRIMINACIÓN U HOSTIGAMIENTO POR ORIENTACIÓN SEXUAL O POR IDENTIDAD DE </a:t>
            </a:r>
            <a:r>
              <a:rPr lang="es-ES" sz="2400" b="1" u="heavy" dirty="0" smtClean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GÉNERO</a:t>
            </a:r>
            <a:endParaRPr lang="es-ES" sz="2400" b="1" u="heavy" dirty="0">
              <a:solidFill>
                <a:srgbClr val="464646"/>
              </a:solidFill>
              <a:uFill>
                <a:solidFill>
                  <a:schemeClr val="accent1"/>
                </a:solidFill>
              </a:uFill>
              <a:latin typeface="Lucida Sans Unico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457200" y="274680"/>
            <a:ext cx="8228880" cy="733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s-ES" sz="3200" b="1" u="heavy" dirty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SEGUNDA </a:t>
            </a:r>
            <a:r>
              <a:rPr lang="es-ES" sz="3200" b="1" u="heavy" dirty="0" smtClean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PARTE</a:t>
            </a:r>
            <a:endParaRPr lang="es-ES" sz="3200" b="1" u="heavy" dirty="0">
              <a:solidFill>
                <a:srgbClr val="464646"/>
              </a:solidFill>
              <a:uFill>
                <a:solidFill>
                  <a:schemeClr val="accent1"/>
                </a:solidFill>
              </a:uFill>
              <a:latin typeface="Lucida Sans Unicode"/>
            </a:endParaRPr>
          </a:p>
        </p:txBody>
      </p:sp>
      <p:sp>
        <p:nvSpPr>
          <p:cNvPr id="190" name="CustomShape 2"/>
          <p:cNvSpPr/>
          <p:nvPr/>
        </p:nvSpPr>
        <p:spPr>
          <a:xfrm>
            <a:off x="432000" y="928670"/>
            <a:ext cx="8211966" cy="50720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just"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 smtClean="0"/>
              <a:t>Esta </a:t>
            </a:r>
            <a:r>
              <a:rPr lang="es-ES" sz="2200" dirty="0"/>
              <a:t>parte de la guía pretende brindar herramientas para la intervención en situaciones excepcionales que pueden ocurrir en la escuela o fuera de ella, pero que se terminan presentando en el escenario escolar.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/>
              <a:t>En este sentido es importante destacar la función indelegable que cumple el sistema educativo en el marco del Sistema de Protección de Derechos de Niños, Niñas y Adolescentes.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/>
              <a:t>Muchas demandas sociales pueden ser respondidas desde la </a:t>
            </a:r>
            <a:r>
              <a:rPr lang="es-ES" sz="2200" dirty="0" smtClean="0"/>
              <a:t>articulación </a:t>
            </a:r>
            <a:r>
              <a:rPr lang="es-ES" sz="2200" dirty="0"/>
              <a:t>con otros actores sociales, sobre todo cuando la complejidad de los problemas demanda la conjunción de saberes y políticas públicas desde diversos ámbitos.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457200" y="274680"/>
            <a:ext cx="8228880" cy="1021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s-ES" sz="2400" b="1" u="heavy" dirty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SITUACIONES DE VIOLENCIA QUE INVOLUCRAN A ESTUDIANTES Y DOCENTES</a:t>
            </a:r>
            <a:r>
              <a:rPr lang="es-ES" sz="2400" b="1" u="heavy" dirty="0" smtClean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:</a:t>
            </a:r>
            <a:endParaRPr lang="es-ES" sz="2400" b="1" u="heavy" dirty="0">
              <a:solidFill>
                <a:srgbClr val="464646"/>
              </a:solidFill>
              <a:uFill>
                <a:solidFill>
                  <a:schemeClr val="accent1"/>
                </a:solidFill>
              </a:uFill>
              <a:latin typeface="Lucida Sans Unicode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457200" y="1368000"/>
            <a:ext cx="8228880" cy="463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/>
              <a:t>De estudiante a docente</a:t>
            </a:r>
            <a:endParaRPr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/>
              <a:t>De docente hacia estudiante</a:t>
            </a:r>
            <a:endParaRPr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/>
              <a:t>Situaciones de violencia entre personas adultas (docentes, no docentes, familias)</a:t>
            </a:r>
            <a:endParaRPr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/>
              <a:t>Sospecha o presencia de armas en la escuela</a:t>
            </a:r>
            <a:endParaRPr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/>
              <a:t>Cuando un estudiante muestra el arma de fuego a un docente</a:t>
            </a:r>
            <a:endParaRPr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200" dirty="0"/>
              <a:t>Presencia de armas blancas u otros elementos que puedan transformarse en armas blancas.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571472" y="285728"/>
            <a:ext cx="8228880" cy="887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just">
              <a:lnSpc>
                <a:spcPct val="100000"/>
              </a:lnSpc>
            </a:pPr>
            <a:r>
              <a:rPr lang="es-ES" sz="2400" b="1" u="heavy" dirty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SITUACIONES DE VULNERACIÓN DE DERECHOS DE NIÑAS, NIÑOS Y </a:t>
            </a:r>
            <a:r>
              <a:rPr lang="es-ES" sz="2400" b="1" u="heavy" dirty="0" smtClean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ADOLESCENTES</a:t>
            </a:r>
            <a:endParaRPr lang="es-ES" sz="2400" b="1" u="heavy" dirty="0">
              <a:solidFill>
                <a:srgbClr val="464646"/>
              </a:solidFill>
              <a:uFill>
                <a:solidFill>
                  <a:schemeClr val="accent1"/>
                </a:solidFill>
              </a:uFill>
              <a:latin typeface="Lucida Sans Unicode"/>
            </a:endParaRPr>
          </a:p>
        </p:txBody>
      </p:sp>
      <p:sp>
        <p:nvSpPr>
          <p:cNvPr id="194" name="CustomShape 2"/>
          <p:cNvSpPr/>
          <p:nvPr/>
        </p:nvSpPr>
        <p:spPr>
          <a:xfrm>
            <a:off x="457200" y="1214422"/>
            <a:ext cx="8228880" cy="471490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100" dirty="0"/>
              <a:t>Se reconoce que la escuela tiene la posibilidad de identificar antes que otras instituciones muchas situaciones de riesgo por las que atraviesan sus estudiantes.</a:t>
            </a:r>
            <a:endParaRPr sz="21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1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100" dirty="0"/>
              <a:t>Dada la complejidad de estas situaciones, las instituciones no pueden asumir esta tarea en soledad. Por ello es necesaria la articulación con otros sectores del estado y de la sociedad.</a:t>
            </a:r>
            <a:endParaRPr sz="21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100"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100" dirty="0"/>
              <a:t>Consideraciones sobre actuaciones antes, durante y después.</a:t>
            </a:r>
            <a:endParaRPr sz="2100"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100"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100" dirty="0"/>
              <a:t>Tener presente la obligación por parte de los agentes de educación, en tanto funcionarios públicos, de comunicar situaciones de vulneración. Ley 26.061 Art. 9 y 30, Ley 26.206 art. 67 y Ley 24.417 art. 2.</a:t>
            </a:r>
            <a:endParaRPr sz="2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457200" y="274680"/>
            <a:ext cx="8228880" cy="1142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just"/>
            <a:r>
              <a:rPr lang="es-ES" sz="2200" b="1" u="heavy" dirty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ORIENTACIONES PARA LA INTERVENCIÓN EN </a:t>
            </a:r>
            <a:r>
              <a:rPr lang="es-ES" sz="2200" b="1" u="heavy" dirty="0" smtClean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SITUACIONES </a:t>
            </a:r>
          </a:p>
          <a:p>
            <a:pPr algn="just"/>
            <a:r>
              <a:rPr lang="es-ES" sz="2200" b="1" u="heavy" dirty="0" smtClean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QUE </a:t>
            </a:r>
            <a:r>
              <a:rPr lang="es-ES" sz="2200" b="1" u="heavy" dirty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VULNERAN LOS DERECHOS </a:t>
            </a:r>
            <a:r>
              <a:rPr lang="es-ES" sz="2200" b="1" u="heavy" dirty="0" smtClean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DE </a:t>
            </a:r>
            <a:r>
              <a:rPr lang="es-ES" sz="2200" b="1" u="heavy" dirty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LA NIÑEZ Y </a:t>
            </a:r>
            <a:endParaRPr lang="es-ES" sz="2200" b="1" u="heavy" dirty="0" smtClean="0">
              <a:solidFill>
                <a:srgbClr val="464646"/>
              </a:solidFill>
              <a:uFill>
                <a:solidFill>
                  <a:schemeClr val="accent1"/>
                </a:solidFill>
              </a:uFill>
              <a:latin typeface="Lucida Sans Unicode"/>
            </a:endParaRPr>
          </a:p>
          <a:p>
            <a:pPr algn="just"/>
            <a:r>
              <a:rPr lang="es-ES" sz="2200" b="1" u="heavy" dirty="0" smtClean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ADOLESCENCIA</a:t>
            </a:r>
            <a:r>
              <a:rPr lang="es-ES" sz="2200" b="1" dirty="0"/>
              <a:t>.</a:t>
            </a:r>
            <a:endParaRPr sz="2200"/>
          </a:p>
        </p:txBody>
      </p:sp>
      <p:sp>
        <p:nvSpPr>
          <p:cNvPr id="196" name="TextShape 2"/>
          <p:cNvSpPr txBox="1"/>
          <p:nvPr/>
        </p:nvSpPr>
        <p:spPr>
          <a:xfrm>
            <a:off x="391680" y="1428736"/>
            <a:ext cx="8228880" cy="4572032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just"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000" b="1" u="sng" dirty="0"/>
              <a:t>M</a:t>
            </a:r>
            <a:r>
              <a:rPr lang="es-ES" sz="2000" b="1" u="sng" dirty="0" smtClean="0"/>
              <a:t>altrato </a:t>
            </a:r>
            <a:r>
              <a:rPr lang="es-ES" sz="2000" b="1" u="sng" dirty="0"/>
              <a:t>Infantil:</a:t>
            </a:r>
            <a:endParaRPr/>
          </a:p>
          <a:p>
            <a:pPr algn="just">
              <a:buSzPct val="25000"/>
            </a:pPr>
            <a:r>
              <a:rPr lang="es-ES" sz="2000" dirty="0"/>
              <a:t>-Maltrato físico</a:t>
            </a:r>
            <a:endParaRPr/>
          </a:p>
          <a:p>
            <a:pPr algn="just">
              <a:buSzPct val="25000"/>
            </a:pPr>
            <a:r>
              <a:rPr lang="es-ES" sz="2000" dirty="0"/>
              <a:t>-Maltrato psicológico</a:t>
            </a:r>
            <a:endParaRPr/>
          </a:p>
          <a:p>
            <a:pPr algn="just">
              <a:buSzPct val="25000"/>
            </a:pPr>
            <a:r>
              <a:rPr lang="es-ES" sz="2000" dirty="0"/>
              <a:t>-Abandono </a:t>
            </a:r>
            <a:r>
              <a:rPr lang="es-ES" sz="2000" dirty="0" smtClean="0"/>
              <a:t>Físico</a:t>
            </a:r>
            <a:endParaRPr/>
          </a:p>
          <a:p>
            <a:pPr algn="just">
              <a:buSzPct val="25000"/>
            </a:pPr>
            <a:r>
              <a:rPr lang="es-ES" sz="2000" dirty="0"/>
              <a:t>-Abandono emocional</a:t>
            </a:r>
            <a:endParaRPr/>
          </a:p>
          <a:p>
            <a:pPr algn="just">
              <a:buSzPct val="25000"/>
            </a:pPr>
            <a:r>
              <a:rPr lang="es-ES" sz="2000" dirty="0"/>
              <a:t>-Síndrome de </a:t>
            </a:r>
            <a:r>
              <a:rPr lang="es-ES" sz="2000" dirty="0" err="1" smtClean="0"/>
              <a:t>Münchausen</a:t>
            </a:r>
            <a:endParaRPr/>
          </a:p>
          <a:p>
            <a:pPr algn="just">
              <a:buSzPct val="25000"/>
              <a:buFont typeface="StarSymbol"/>
              <a:buChar char=""/>
            </a:pPr>
            <a:endParaRPr/>
          </a:p>
          <a:p>
            <a:pPr algn="just">
              <a:buSzPct val="25000"/>
            </a:pPr>
            <a:r>
              <a:rPr lang="es-ES" sz="2000" b="1" dirty="0"/>
              <a:t>Algunas modalidades</a:t>
            </a:r>
            <a:r>
              <a:rPr lang="es-ES" sz="2000" dirty="0"/>
              <a:t> del maltrato infantil que pueden involucrar </a:t>
            </a:r>
            <a:endParaRPr lang="es-ES" sz="2000" dirty="0" smtClean="0"/>
          </a:p>
          <a:p>
            <a:pPr algn="just">
              <a:buSzPct val="25000"/>
            </a:pPr>
            <a:r>
              <a:rPr lang="es-ES" sz="2000" dirty="0" smtClean="0"/>
              <a:t>a </a:t>
            </a:r>
            <a:r>
              <a:rPr lang="es-ES" sz="2000" dirty="0"/>
              <a:t>otros actores sociales además de la familia:</a:t>
            </a:r>
            <a:endParaRPr/>
          </a:p>
          <a:p>
            <a:pPr algn="just">
              <a:buSzPct val="25000"/>
              <a:buFont typeface="StarSymbol"/>
              <a:buChar char=""/>
            </a:pPr>
            <a:endParaRPr/>
          </a:p>
          <a:p>
            <a:pPr algn="just">
              <a:buSzPct val="25000"/>
            </a:pPr>
            <a:r>
              <a:rPr lang="es-ES" sz="2000" dirty="0"/>
              <a:t>-Sustitución de identidad</a:t>
            </a:r>
            <a:endParaRPr/>
          </a:p>
          <a:p>
            <a:pPr algn="just">
              <a:buSzPct val="25000"/>
            </a:pPr>
            <a:r>
              <a:rPr lang="es-ES" sz="2000" dirty="0"/>
              <a:t>-Inducción a la delincuencia</a:t>
            </a:r>
            <a:endParaRPr/>
          </a:p>
          <a:p>
            <a:pPr algn="just">
              <a:buSzPct val="25000"/>
            </a:pPr>
            <a:r>
              <a:rPr lang="es-ES" sz="2000" dirty="0"/>
              <a:t>-Explotación </a:t>
            </a:r>
            <a:r>
              <a:rPr lang="es-ES" sz="2000" dirty="0" smtClean="0"/>
              <a:t>laboral</a:t>
            </a:r>
            <a:endParaRPr/>
          </a:p>
          <a:p>
            <a:pPr algn="just">
              <a:buSzPct val="25000"/>
            </a:pPr>
            <a:r>
              <a:rPr lang="es-ES" sz="2000" dirty="0"/>
              <a:t>-Maltrato Institucional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354240" y="640800"/>
            <a:ext cx="8228880" cy="5359968"/>
          </a:xfrm>
          <a:prstGeom prst="rect">
            <a:avLst/>
          </a:prstGeom>
        </p:spPr>
        <p:txBody>
          <a:bodyPr wrap="none" lIns="0" tIns="0" rIns="0" bIns="0"/>
          <a:lstStyle/>
          <a:p>
            <a:pPr algn="just"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b="1" u="sng" dirty="0"/>
              <a:t>Situaciones de abuso </a:t>
            </a:r>
            <a:r>
              <a:rPr lang="es-ES" sz="2400" b="1" u="sng" dirty="0" smtClean="0"/>
              <a:t>sexual o </a:t>
            </a:r>
            <a:r>
              <a:rPr lang="es-ES" sz="2400" b="1" u="sng" dirty="0"/>
              <a:t>de </a:t>
            </a:r>
            <a:r>
              <a:rPr lang="es-ES" sz="2400" b="1" u="sng" dirty="0" smtClean="0"/>
              <a:t>presunción</a:t>
            </a:r>
          </a:p>
          <a:p>
            <a:pPr algn="just">
              <a:buClr>
                <a:schemeClr val="accent1"/>
              </a:buClr>
              <a:buSzPct val="100000"/>
            </a:pPr>
            <a:r>
              <a:rPr lang="es-ES" sz="2400" b="1" u="sng" dirty="0" smtClean="0"/>
              <a:t>de </a:t>
            </a:r>
            <a:r>
              <a:rPr lang="es-ES" sz="2400" b="1" u="sng" dirty="0"/>
              <a:t>abuso </a:t>
            </a:r>
            <a:r>
              <a:rPr lang="es-ES" sz="2400" b="1" u="sng" dirty="0" smtClean="0"/>
              <a:t>sexual</a:t>
            </a:r>
          </a:p>
          <a:p>
            <a:pPr algn="just">
              <a:buClr>
                <a:schemeClr val="accent1"/>
              </a:buClr>
              <a:buSzPct val="100000"/>
            </a:pPr>
            <a:endParaRPr sz="2400"/>
          </a:p>
          <a:p>
            <a:pPr algn="just"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b="1" u="sng" dirty="0"/>
              <a:t>Conductas sexuales explicitas en el </a:t>
            </a:r>
            <a:r>
              <a:rPr lang="es-ES" sz="2400" b="1" u="sng" dirty="0" smtClean="0"/>
              <a:t>ámbito </a:t>
            </a:r>
          </a:p>
          <a:p>
            <a:pPr algn="just">
              <a:buClr>
                <a:schemeClr val="accent1"/>
              </a:buClr>
              <a:buSzPct val="100000"/>
            </a:pPr>
            <a:r>
              <a:rPr lang="es-ES" sz="2400" b="1" u="sng" dirty="0" smtClean="0"/>
              <a:t>de </a:t>
            </a:r>
            <a:r>
              <a:rPr lang="es-ES" sz="2400" b="1" u="sng" dirty="0"/>
              <a:t>la </a:t>
            </a:r>
            <a:r>
              <a:rPr lang="es-ES" sz="2400" b="1" u="sng" dirty="0" smtClean="0"/>
              <a:t>escuela</a:t>
            </a:r>
          </a:p>
          <a:p>
            <a:pPr algn="just">
              <a:buClr>
                <a:schemeClr val="accent1"/>
              </a:buClr>
              <a:buSzPct val="100000"/>
            </a:pPr>
            <a:endParaRPr sz="2400"/>
          </a:p>
          <a:p>
            <a:pPr algn="just"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b="1" u="sng" dirty="0"/>
              <a:t>Intentos de suicidio y el </a:t>
            </a:r>
            <a:r>
              <a:rPr lang="es-ES" sz="2400" b="1" u="sng" dirty="0" smtClean="0"/>
              <a:t>suicidio</a:t>
            </a:r>
          </a:p>
          <a:p>
            <a:pPr algn="just"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400"/>
          </a:p>
          <a:p>
            <a:pPr algn="just"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b="1" u="sng" dirty="0"/>
              <a:t>Extravío de </a:t>
            </a:r>
            <a:r>
              <a:rPr lang="es-ES" sz="2400" b="1" u="sng" dirty="0" smtClean="0"/>
              <a:t>personas</a:t>
            </a:r>
          </a:p>
          <a:p>
            <a:pPr algn="just"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400"/>
          </a:p>
          <a:p>
            <a:pPr algn="just"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b="1" u="sng" dirty="0"/>
              <a:t>Trata de personas</a:t>
            </a: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457200" y="1340640"/>
            <a:ext cx="8228880" cy="5184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La propuesta de la Guía debe entenderse como un conjunto de </a:t>
            </a:r>
            <a:r>
              <a:rPr lang="es-ES" sz="2400" b="1" dirty="0">
                <a:solidFill>
                  <a:srgbClr val="000000"/>
                </a:solidFill>
                <a:latin typeface="Lucida Sans Unicode"/>
              </a:rPr>
              <a:t>sugerencias básicas</a:t>
            </a: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 que cada institución podrá profundizar de acuerdo con el contexto en el que se halle inserta.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Se entiende que la </a:t>
            </a:r>
            <a:r>
              <a:rPr lang="es-ES" sz="2400" b="1" dirty="0">
                <a:solidFill>
                  <a:srgbClr val="000000"/>
                </a:solidFill>
                <a:latin typeface="Lucida Sans Unicode"/>
              </a:rPr>
              <a:t>mirada atenta</a:t>
            </a: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 de las personas adultas posibilita la intervención temprana ante los conflictos.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Si bien el presente documento pretende tener una mirada integral e interdisciplinaria se refiere concretamente a la </a:t>
            </a:r>
            <a:r>
              <a:rPr lang="es-ES" sz="2400" b="1" dirty="0">
                <a:solidFill>
                  <a:srgbClr val="000000"/>
                </a:solidFill>
                <a:latin typeface="Lucida Sans Unicode"/>
              </a:rPr>
              <a:t>intervención pedagógica</a:t>
            </a: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 y desde el ámbito institucional de la escuela.</a:t>
            </a:r>
            <a:endParaRPr/>
          </a:p>
        </p:txBody>
      </p:sp>
      <p:sp>
        <p:nvSpPr>
          <p:cNvPr id="168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s-ES" sz="3200" b="1" u="heavy" dirty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MARCO CONCEPTUAL</a:t>
            </a:r>
            <a:endParaRPr u="heavy">
              <a:uFill>
                <a:solidFill>
                  <a:schemeClr val="accent1"/>
                </a:solidFill>
              </a:u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28596" y="928670"/>
            <a:ext cx="8228880" cy="50006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300" dirty="0">
                <a:solidFill>
                  <a:srgbClr val="000000"/>
                </a:solidFill>
                <a:latin typeface="Lucida Sans Unicode"/>
              </a:rPr>
              <a:t>Brindar </a:t>
            </a:r>
            <a:r>
              <a:rPr lang="es-ES" sz="2300" b="1" dirty="0">
                <a:solidFill>
                  <a:srgbClr val="000000"/>
                </a:solidFill>
                <a:latin typeface="Lucida Sans Unicode"/>
              </a:rPr>
              <a:t>lineamientos de intervención</a:t>
            </a:r>
            <a:r>
              <a:rPr lang="es-ES" sz="2300" dirty="0">
                <a:solidFill>
                  <a:srgbClr val="000000"/>
                </a:solidFill>
                <a:latin typeface="Lucida Sans Unicode"/>
              </a:rPr>
              <a:t> a docentes, equipos técnicos, equipos directivos y de supervisión.</a:t>
            </a:r>
            <a:endParaRPr sz="23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3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300" dirty="0">
                <a:solidFill>
                  <a:srgbClr val="000000"/>
                </a:solidFill>
                <a:latin typeface="Lucida Sans Unicode"/>
              </a:rPr>
              <a:t>Profundizar el </a:t>
            </a:r>
            <a:r>
              <a:rPr lang="es-ES" sz="2300" b="1" dirty="0">
                <a:solidFill>
                  <a:srgbClr val="000000"/>
                </a:solidFill>
                <a:latin typeface="Lucida Sans Unicode"/>
              </a:rPr>
              <a:t>carácter pedagógico</a:t>
            </a:r>
            <a:r>
              <a:rPr lang="es-ES" sz="2300" dirty="0">
                <a:solidFill>
                  <a:srgbClr val="000000"/>
                </a:solidFill>
                <a:latin typeface="Lucida Sans Unicode"/>
              </a:rPr>
              <a:t> de las intervenciones en las escuelas.</a:t>
            </a:r>
            <a:endParaRPr sz="23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3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300" dirty="0">
                <a:solidFill>
                  <a:srgbClr val="000000"/>
                </a:solidFill>
                <a:latin typeface="Lucida Sans Unicode"/>
              </a:rPr>
              <a:t>Promover la construcción participativa de </a:t>
            </a:r>
            <a:r>
              <a:rPr lang="es-ES" sz="2300" b="1" dirty="0">
                <a:solidFill>
                  <a:srgbClr val="000000"/>
                </a:solidFill>
                <a:latin typeface="Lucida Sans Unicode"/>
              </a:rPr>
              <a:t>Acuerdos Escolares de Convivencia</a:t>
            </a:r>
            <a:r>
              <a:rPr lang="es-ES" sz="2300" dirty="0">
                <a:solidFill>
                  <a:srgbClr val="000000"/>
                </a:solidFill>
                <a:latin typeface="Lucida Sans Unicode"/>
              </a:rPr>
              <a:t> en las escuelas secundarias.</a:t>
            </a:r>
            <a:endParaRPr sz="23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3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300" dirty="0">
                <a:solidFill>
                  <a:srgbClr val="000000"/>
                </a:solidFill>
                <a:latin typeface="Lucida Sans Unicode"/>
              </a:rPr>
              <a:t>Propiciar una </a:t>
            </a:r>
            <a:r>
              <a:rPr lang="es-ES" sz="2300" b="1" dirty="0">
                <a:solidFill>
                  <a:srgbClr val="000000"/>
                </a:solidFill>
                <a:latin typeface="Lucida Sans Unicode"/>
              </a:rPr>
              <a:t>política de cuidado</a:t>
            </a:r>
            <a:r>
              <a:rPr lang="es-ES" sz="2300" dirty="0">
                <a:solidFill>
                  <a:srgbClr val="000000"/>
                </a:solidFill>
                <a:latin typeface="Lucida Sans Unicode"/>
              </a:rPr>
              <a:t> de cada estudiante.</a:t>
            </a:r>
            <a:endParaRPr sz="23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3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300" dirty="0">
                <a:solidFill>
                  <a:srgbClr val="000000"/>
                </a:solidFill>
                <a:latin typeface="Lucida Sans Unicode"/>
              </a:rPr>
              <a:t>Contribuir al fortalecimiento de los </a:t>
            </a:r>
            <a:r>
              <a:rPr lang="es-ES" sz="2300" b="1" dirty="0">
                <a:solidFill>
                  <a:srgbClr val="000000"/>
                </a:solidFill>
                <a:latin typeface="Lucida Sans Unicode"/>
              </a:rPr>
              <a:t>Sistemas de Protección Integral de los Derechos</a:t>
            </a:r>
            <a:r>
              <a:rPr lang="es-ES" sz="2300" dirty="0">
                <a:solidFill>
                  <a:srgbClr val="000000"/>
                </a:solidFill>
                <a:latin typeface="Lucida Sans Unicode"/>
              </a:rPr>
              <a:t> de Niños, Niñas y Adolescentes.</a:t>
            </a:r>
            <a:endParaRPr sz="2300"/>
          </a:p>
        </p:txBody>
      </p:sp>
      <p:sp>
        <p:nvSpPr>
          <p:cNvPr id="170" name="CustomShape 2"/>
          <p:cNvSpPr/>
          <p:nvPr/>
        </p:nvSpPr>
        <p:spPr>
          <a:xfrm>
            <a:off x="467640" y="260640"/>
            <a:ext cx="8228880" cy="59659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s-ES" sz="3200" b="1" u="heavy" dirty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OBJETIVOS</a:t>
            </a:r>
            <a:endParaRPr u="heavy">
              <a:uFill>
                <a:solidFill>
                  <a:schemeClr val="accent1"/>
                </a:solidFill>
              </a:u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457200" y="857232"/>
            <a:ext cx="8228880" cy="514936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100" dirty="0">
                <a:solidFill>
                  <a:srgbClr val="000000"/>
                </a:solidFill>
                <a:latin typeface="Lucida Sans Unicode"/>
              </a:rPr>
              <a:t>El derecho de enseñar y aprender. </a:t>
            </a:r>
            <a:endParaRPr sz="21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1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100" dirty="0">
                <a:solidFill>
                  <a:srgbClr val="000000"/>
                </a:solidFill>
                <a:latin typeface="Lucida Sans Unicode"/>
              </a:rPr>
              <a:t>Niños, niñas y adolescentes considerados como </a:t>
            </a:r>
            <a:r>
              <a:rPr lang="es-ES" sz="2100" b="1" dirty="0">
                <a:solidFill>
                  <a:srgbClr val="000000"/>
                </a:solidFill>
                <a:latin typeface="Lucida Sans Unicode"/>
              </a:rPr>
              <a:t>sujetos de derechos</a:t>
            </a:r>
            <a:r>
              <a:rPr lang="es-ES" sz="2100" dirty="0">
                <a:solidFill>
                  <a:srgbClr val="000000"/>
                </a:solidFill>
                <a:latin typeface="Lucida Sans Unicode"/>
              </a:rPr>
              <a:t>. Interés superior del niño.</a:t>
            </a:r>
            <a:endParaRPr sz="21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1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100" dirty="0">
                <a:solidFill>
                  <a:srgbClr val="000000"/>
                </a:solidFill>
                <a:latin typeface="Lucida Sans Unicode"/>
              </a:rPr>
              <a:t>La importancia de la construcción de una </a:t>
            </a:r>
            <a:r>
              <a:rPr lang="es-ES" sz="2100" b="1" dirty="0">
                <a:solidFill>
                  <a:srgbClr val="000000"/>
                </a:solidFill>
                <a:latin typeface="Lucida Sans Unicode"/>
              </a:rPr>
              <a:t>conciencia ética</a:t>
            </a:r>
            <a:r>
              <a:rPr lang="es-ES" sz="2100" dirty="0">
                <a:solidFill>
                  <a:srgbClr val="000000"/>
                </a:solidFill>
                <a:latin typeface="Lucida Sans Unicode"/>
              </a:rPr>
              <a:t>.</a:t>
            </a:r>
            <a:endParaRPr sz="21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1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100" dirty="0">
                <a:solidFill>
                  <a:srgbClr val="000000"/>
                </a:solidFill>
                <a:latin typeface="Lucida Sans Unicode"/>
              </a:rPr>
              <a:t>La desestructuración de las </a:t>
            </a:r>
            <a:r>
              <a:rPr lang="es-ES" sz="2100" b="1" dirty="0">
                <a:solidFill>
                  <a:srgbClr val="000000"/>
                </a:solidFill>
                <a:latin typeface="Lucida Sans Unicode"/>
              </a:rPr>
              <a:t>miradas</a:t>
            </a:r>
            <a:r>
              <a:rPr lang="es-ES" sz="2100" dirty="0">
                <a:solidFill>
                  <a:srgbClr val="000000"/>
                </a:solidFill>
                <a:latin typeface="Lucida Sans Unicode"/>
              </a:rPr>
              <a:t> que estigmatizan y criminalizan.</a:t>
            </a:r>
            <a:endParaRPr sz="21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1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100" dirty="0">
                <a:solidFill>
                  <a:srgbClr val="000000"/>
                </a:solidFill>
                <a:latin typeface="Lucida Sans Unicode"/>
              </a:rPr>
              <a:t>La </a:t>
            </a:r>
            <a:r>
              <a:rPr lang="es-ES" sz="2100" b="1" dirty="0">
                <a:solidFill>
                  <a:srgbClr val="000000"/>
                </a:solidFill>
                <a:latin typeface="Lucida Sans Unicode"/>
              </a:rPr>
              <a:t>intervención pedagógica </a:t>
            </a:r>
            <a:r>
              <a:rPr lang="es-ES" sz="2100" dirty="0">
                <a:solidFill>
                  <a:srgbClr val="000000"/>
                </a:solidFill>
                <a:latin typeface="Lucida Sans Unicode"/>
              </a:rPr>
              <a:t>como modo privilegiado de actuación en las escuelas.</a:t>
            </a:r>
            <a:endParaRPr sz="21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1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100" dirty="0">
                <a:solidFill>
                  <a:srgbClr val="000000"/>
                </a:solidFill>
                <a:latin typeface="Lucida Sans Unicode"/>
              </a:rPr>
              <a:t>La </a:t>
            </a:r>
            <a:r>
              <a:rPr lang="es-ES" sz="2100" b="1" dirty="0">
                <a:solidFill>
                  <a:srgbClr val="000000"/>
                </a:solidFill>
                <a:latin typeface="Lucida Sans Unicode"/>
              </a:rPr>
              <a:t>responsabilidad</a:t>
            </a:r>
            <a:r>
              <a:rPr lang="es-ES" sz="2100" dirty="0">
                <a:solidFill>
                  <a:srgbClr val="000000"/>
                </a:solidFill>
                <a:latin typeface="Lucida Sans Unicode"/>
              </a:rPr>
              <a:t> que tienen todos los actores institucionales en favorecer una convivencia escolar democrática, participativa y justa</a:t>
            </a: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72" name="CustomShape 2"/>
          <p:cNvSpPr/>
          <p:nvPr/>
        </p:nvSpPr>
        <p:spPr>
          <a:xfrm>
            <a:off x="457200" y="142852"/>
            <a:ext cx="8228880" cy="7143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s-ES" sz="3600" b="1" u="heavy" dirty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PRINCIPIOS</a:t>
            </a:r>
            <a:endParaRPr u="heavy">
              <a:uFill>
                <a:solidFill>
                  <a:schemeClr val="accent1"/>
                </a:solidFill>
              </a:u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457200" y="1052640"/>
            <a:ext cx="8228880" cy="495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La misma supone</a:t>
            </a:r>
            <a:r>
              <a:rPr lang="es-ES" sz="2400" dirty="0" smtClean="0">
                <a:solidFill>
                  <a:srgbClr val="000000"/>
                </a:solidFill>
                <a:latin typeface="Lucida Sans Unicode"/>
              </a:rPr>
              <a:t>:</a:t>
            </a:r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L</a:t>
            </a:r>
            <a:r>
              <a:rPr lang="es-ES" sz="2400" dirty="0" smtClean="0">
                <a:solidFill>
                  <a:srgbClr val="000000"/>
                </a:solidFill>
                <a:latin typeface="Lucida Sans Unicode"/>
              </a:rPr>
              <a:t>a </a:t>
            </a: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construcción de estrategias colectivas, ya sea para dar respuesta a situaciones puntuales conflictivas o como formas pedagógicas de hacer lugar a temáticas relevantes</a:t>
            </a:r>
            <a:r>
              <a:rPr lang="es-ES" sz="2700" dirty="0">
                <a:solidFill>
                  <a:srgbClr val="000000"/>
                </a:solidFill>
                <a:latin typeface="Lucida Sans Unicode"/>
              </a:rPr>
              <a:t>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La promoción de lecturas integrales, colectivas y </a:t>
            </a:r>
            <a:r>
              <a:rPr lang="es-ES" sz="2400" dirty="0" err="1">
                <a:solidFill>
                  <a:srgbClr val="000000"/>
                </a:solidFill>
                <a:latin typeface="Lucida Sans Unicode"/>
              </a:rPr>
              <a:t>superadoras</a:t>
            </a: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 de respuestas lineales.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La revalorización de los recursos existentes.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  <p:sp>
        <p:nvSpPr>
          <p:cNvPr id="174" name="CustomShape 2"/>
          <p:cNvSpPr/>
          <p:nvPr/>
        </p:nvSpPr>
        <p:spPr>
          <a:xfrm>
            <a:off x="428596" y="214290"/>
            <a:ext cx="8228880" cy="921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r>
              <a:rPr lang="es-ES" sz="3600" b="1" u="heavy" dirty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INTERVENCION </a:t>
            </a:r>
            <a:r>
              <a:rPr lang="es-ES" sz="3600" b="1" u="heavy" dirty="0" smtClean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INSTITUCIONAL</a:t>
            </a:r>
            <a:endParaRPr lang="es-ES" sz="3600" b="1" u="heavy" dirty="0">
              <a:solidFill>
                <a:srgbClr val="464646"/>
              </a:solidFill>
              <a:uFill>
                <a:solidFill>
                  <a:schemeClr val="accent1"/>
                </a:solidFill>
              </a:uFill>
              <a:latin typeface="Lucida Sans Unico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457200" y="1481400"/>
            <a:ext cx="8228880" cy="4525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La Guía propone trabajar la secuencia </a:t>
            </a:r>
            <a:r>
              <a:rPr lang="es-ES" sz="2400" b="1" dirty="0">
                <a:solidFill>
                  <a:srgbClr val="000000"/>
                </a:solidFill>
                <a:latin typeface="Lucida Sans Unicode"/>
              </a:rPr>
              <a:t>“antes, durante y después”</a:t>
            </a: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, teniendo en cuenta que no todos los problemas de convivencia en las escuelas constituyen hechos de violencia.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Se plantea asumir un </a:t>
            </a:r>
            <a:r>
              <a:rPr lang="es-ES" sz="2400" b="1" dirty="0">
                <a:solidFill>
                  <a:srgbClr val="000000"/>
                </a:solidFill>
                <a:latin typeface="Lucida Sans Unicode"/>
              </a:rPr>
              <a:t>enfoque relacional </a:t>
            </a: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que explica las manifestaciones de violencia también como resultado de elementos contextuales y no solamente debido a las características individuales de las personas involucradas; por lo que se propone hablar de roles y no de perfiles.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  <p:sp>
        <p:nvSpPr>
          <p:cNvPr id="176" name="CustomShape 2"/>
          <p:cNvSpPr/>
          <p:nvPr/>
        </p:nvSpPr>
        <p:spPr>
          <a:xfrm>
            <a:off x="457200" y="274680"/>
            <a:ext cx="8228880" cy="1065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s-ES" sz="3200" b="1" u="heavy" dirty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SITUACIONES QUE AFECTAN LA CONVIVENCIA EN LA </a:t>
            </a:r>
            <a:r>
              <a:rPr lang="es-ES" sz="3200" b="1" u="heavy" dirty="0" smtClean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ESCUELA</a:t>
            </a:r>
            <a:endParaRPr lang="es-ES" sz="3200" b="1" u="heavy" dirty="0">
              <a:solidFill>
                <a:srgbClr val="464646"/>
              </a:solidFill>
              <a:uFill>
                <a:solidFill>
                  <a:schemeClr val="accent1"/>
                </a:solidFill>
              </a:uFill>
              <a:latin typeface="Lucida Sans Unico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457200" y="1268640"/>
            <a:ext cx="8228880" cy="4737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No minimizar los pedidos de ayuda de los estudiantes.</a:t>
            </a:r>
            <a:endParaRPr sz="24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4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Apertura a la escucha y al diálogo.</a:t>
            </a:r>
            <a:endParaRPr sz="24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4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Respeto por las diferencias.</a:t>
            </a:r>
            <a:endParaRPr sz="24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4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Límites y normas claras.</a:t>
            </a:r>
            <a:endParaRPr sz="24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4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Canales efectivos de comunicación con las familias y la comunidad.</a:t>
            </a:r>
            <a:endParaRPr sz="24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 sz="2400"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Espacios reales de participación.</a:t>
            </a:r>
            <a:endParaRPr sz="2400"/>
          </a:p>
        </p:txBody>
      </p:sp>
      <p:sp>
        <p:nvSpPr>
          <p:cNvPr id="178" name="CustomShape 2"/>
          <p:cNvSpPr/>
          <p:nvPr/>
        </p:nvSpPr>
        <p:spPr>
          <a:xfrm>
            <a:off x="457200" y="274680"/>
            <a:ext cx="8228880" cy="921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s-ES" sz="3600" b="1" u="heavy" dirty="0" smtClean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ANTES</a:t>
            </a:r>
            <a:endParaRPr lang="es-ES" sz="3600" b="1" u="heavy" dirty="0">
              <a:solidFill>
                <a:srgbClr val="464646"/>
              </a:solidFill>
              <a:uFill>
                <a:solidFill>
                  <a:schemeClr val="accent1"/>
                </a:solidFill>
              </a:uFill>
              <a:latin typeface="Lucida Sans Unico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457200" y="1196640"/>
            <a:ext cx="8228880" cy="4809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Es necesario que cualquier persona adulta de la escuela que presencie situaciones de conflicto intervenga a fin de contener y apaciguar cualquier episodio de agresión.</a:t>
            </a:r>
            <a:endParaRPr/>
          </a:p>
          <a:p>
            <a:pPr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Es importante separar a los intervinientes en la situación, calmarlos y conversar por separado una vez que sea posible dialogar con más tranquilidad.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En todos los casos los estudiantes deben quedar en compañía de adultos. Si están lastimados llamar al servicio de urgencias y luego contactarse con la familia o a adulto a cargo.</a:t>
            </a:r>
            <a:endParaRPr/>
          </a:p>
        </p:txBody>
      </p:sp>
      <p:sp>
        <p:nvSpPr>
          <p:cNvPr id="180" name="CustomShape 2"/>
          <p:cNvSpPr/>
          <p:nvPr/>
        </p:nvSpPr>
        <p:spPr>
          <a:xfrm>
            <a:off x="457200" y="274680"/>
            <a:ext cx="8228880" cy="921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r>
              <a:rPr lang="es-ES" sz="3600" b="1" u="heavy" dirty="0" smtClean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DURANTE</a:t>
            </a:r>
            <a:endParaRPr lang="es-ES" sz="3600" b="1" u="heavy" dirty="0">
              <a:solidFill>
                <a:srgbClr val="464646"/>
              </a:solidFill>
              <a:uFill>
                <a:solidFill>
                  <a:schemeClr val="accent1"/>
                </a:solidFill>
              </a:uFill>
              <a:latin typeface="Lucida Sans Unico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457200" y="836640"/>
            <a:ext cx="8228880" cy="5472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Involucrar al grupo. Entendiendo que en situaciones de violencia nadie es ajeno ni neutral.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Convocar a las familias o adultos a cargo.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Proponer espacios de diálogo entre las partes una vez que se hayan creado las condiciones necesarias.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Generar acuerdos y compromisos para la convivencia posterior.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Siempre realizar un registro escrito.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Comunicar las sanciones.</a:t>
            </a: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endParaRPr/>
          </a:p>
          <a:p>
            <a:pPr algn="just">
              <a:lnSpc>
                <a:spcPct val="100000"/>
              </a:lnSpc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Lucida Sans Unicode"/>
              </a:rPr>
              <a:t>Reparación del daño si lo hubiera.</a:t>
            </a:r>
            <a:endParaRPr/>
          </a:p>
        </p:txBody>
      </p:sp>
      <p:sp>
        <p:nvSpPr>
          <p:cNvPr id="182" name="CustomShape 2"/>
          <p:cNvSpPr/>
          <p:nvPr/>
        </p:nvSpPr>
        <p:spPr>
          <a:xfrm>
            <a:off x="457200" y="188640"/>
            <a:ext cx="8228880" cy="647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s-ES" sz="3600" b="1" u="heavy" dirty="0" smtClean="0">
                <a:solidFill>
                  <a:srgbClr val="464646"/>
                </a:solidFill>
                <a:uFill>
                  <a:solidFill>
                    <a:schemeClr val="accent1"/>
                  </a:solidFill>
                </a:uFill>
                <a:latin typeface="Lucida Sans Unicode"/>
              </a:rPr>
              <a:t>DESPUÉS</a:t>
            </a:r>
            <a:endParaRPr lang="es-ES" sz="3600" b="1" u="heavy" dirty="0">
              <a:solidFill>
                <a:srgbClr val="464646"/>
              </a:solidFill>
              <a:uFill>
                <a:solidFill>
                  <a:schemeClr val="accent1"/>
                </a:solidFill>
              </a:uFill>
              <a:latin typeface="Lucida Sans Unico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1227</Words>
  <PresentationFormat>Presentación en pantalla (4:3)</PresentationFormat>
  <Paragraphs>152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Concurrencia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Convivencia</cp:lastModifiedBy>
  <cp:revision>8</cp:revision>
  <dcterms:modified xsi:type="dcterms:W3CDTF">2014-07-04T12:45:56Z</dcterms:modified>
</cp:coreProperties>
</file>