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9" r:id="rId5"/>
    <p:sldId id="264" r:id="rId6"/>
    <p:sldId id="265" r:id="rId7"/>
    <p:sldId id="266" r:id="rId8"/>
    <p:sldId id="267" r:id="rId9"/>
    <p:sldId id="269" r:id="rId10"/>
    <p:sldId id="280" r:id="rId11"/>
    <p:sldId id="271" r:id="rId12"/>
    <p:sldId id="275" r:id="rId13"/>
    <p:sldId id="278" r:id="rId14"/>
    <p:sldId id="296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</p:sldIdLst>
  <p:sldSz cx="12192000" cy="6858000"/>
  <p:notesSz cx="6858000" cy="9144000"/>
  <p:embeddedFontLst>
    <p:embeddedFont>
      <p:font typeface="ADLaM Display" panose="02010000000000000000" pitchFamily="2" charset="0"/>
      <p:regular r:id="rId32"/>
    </p:embeddedFont>
    <p:embeddedFont>
      <p:font typeface="Amaranth Bold" panose="00000800000000000000" pitchFamily="50" charset="0"/>
      <p:bold r:id="rId33"/>
    </p:embeddedFont>
    <p:embeddedFont>
      <p:font typeface="Antonio Bold" panose="020B0604020202020204" charset="0"/>
      <p:regular r:id="rId34"/>
    </p:embeddedFont>
    <p:embeddedFont>
      <p:font typeface="Bryndan Write" panose="020B0604020202020204" charset="0"/>
      <p:regular r:id="rId35"/>
    </p:embeddedFont>
    <p:embeddedFont>
      <p:font typeface="Open Sans" pitchFamily="2" charset="0"/>
      <p:regular r:id="rId36"/>
      <p:bold r:id="rId37"/>
      <p:italic r:id="rId38"/>
      <p:boldItalic r:id="rId39"/>
    </p:embeddedFont>
    <p:embeddedFont>
      <p:font typeface="Open Sans Bold" pitchFamily="2" charset="0"/>
      <p:bold r:id="rId40"/>
    </p:embeddedFont>
    <p:embeddedFont>
      <p:font typeface="Open Sans Bold Italics" panose="020B0604020202020204" charset="0"/>
      <p:regular r:id="rId41"/>
    </p:embeddedFont>
    <p:embeddedFont>
      <p:font typeface="Open Sauce Bold Italics" panose="020B0604020202020204" charset="0"/>
      <p:regular r:id="rId42"/>
    </p:embeddedFont>
    <p:embeddedFont>
      <p:font typeface="Open Sauce Italics" panose="020B0604020202020204" charset="0"/>
      <p:regular r:id="rId43"/>
    </p:embeddedFont>
    <p:embeddedFont>
      <p:font typeface="Pangolin" panose="00000500000000000000" pitchFamily="2" charset="0"/>
      <p:regular r:id="rId44"/>
    </p:embeddedFont>
    <p:embeddedFont>
      <p:font typeface="Poppins" panose="00000500000000000000" pitchFamily="2" charset="0"/>
      <p:regular r:id="rId45"/>
      <p:bold r:id="rId46"/>
      <p:italic r:id="rId47"/>
      <p:boldItalic r:id="rId48"/>
    </p:embeddedFont>
    <p:embeddedFont>
      <p:font typeface="Poppins Bold" panose="00000800000000000000" pitchFamily="2" charset="0"/>
      <p:bold r:id="rId49"/>
    </p:embeddedFont>
    <p:embeddedFont>
      <p:font typeface="Poppins Bold Italics" panose="020B0604020202020204" charset="0"/>
      <p:regular r:id="rId50"/>
    </p:embeddedFont>
    <p:embeddedFont>
      <p:font typeface="Poppins Italics" panose="020B0604020202020204" charset="0"/>
      <p:regular r:id="rId51"/>
    </p:embeddedFont>
    <p:embeddedFont>
      <p:font typeface="Poppins Light" panose="00000400000000000000" pitchFamily="2" charset="0"/>
      <p:regular r:id="rId52"/>
      <p:italic r:id="rId53"/>
    </p:embeddedFont>
    <p:embeddedFont>
      <p:font typeface="Poppins Medium" panose="00000600000000000000" pitchFamily="2" charset="0"/>
      <p:regular r:id="rId54"/>
      <p:italic r:id="rId55"/>
    </p:embeddedFont>
    <p:embeddedFont>
      <p:font typeface="Poppins Medium Italics" panose="020B0604020202020204" charset="0"/>
      <p:regular r:id="rId56"/>
    </p:embeddedFont>
    <p:embeddedFont>
      <p:font typeface="Poppins SemiBold" panose="00000700000000000000" pitchFamily="2" charset="0"/>
      <p:bold r:id="rId57"/>
      <p:boldItalic r:id="rId58"/>
    </p:embeddedFont>
    <p:embeddedFont>
      <p:font typeface="Raleway ExtraBold" pitchFamily="2" charset="0"/>
      <p:bold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jy28ntPT2egOl3XV9AR/gEf7pD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A1"/>
    <a:srgbClr val="AF4178"/>
    <a:srgbClr val="00ABE3"/>
    <a:srgbClr val="141466"/>
    <a:srgbClr val="3C76AA"/>
    <a:srgbClr val="009ADA"/>
    <a:srgbClr val="029BDE"/>
    <a:srgbClr val="3399FF"/>
    <a:srgbClr val="542CB8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281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032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12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8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861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7105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0434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30.svg"/><Relationship Id="rId9" Type="http://schemas.openxmlformats.org/officeDocument/2006/relationships/image" Target="../media/image33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7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gualdadycalidadcba.gov.ar/SIPEC-CBA/publicaciones/EducacionPrimaria/DCJ_Primario-23-02-2018.pdf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igualdadycalidadcba.gov.ar/SIPEC-CBA/publicaciones/EducacionInicial/DCJ_Inicial-23-02-2018.pd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12.svg"/><Relationship Id="rId9" Type="http://schemas.openxmlformats.org/officeDocument/2006/relationships/hyperlink" Target="http://www.bnm.me.gov.ar/giga1/normas/RCFE_239-14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6.jp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E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9791114" y="0"/>
            <a:ext cx="240088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542441" y="1685884"/>
            <a:ext cx="117269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s-AR" sz="3500" b="1" dirty="0">
                <a:solidFill>
                  <a:schemeClr val="bg1"/>
                </a:solidFill>
              </a:rPr>
              <a:t>PROGRAMA CONVIVENCIA ESCOLAR</a:t>
            </a: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t="3200" r="18098" b="4299"/>
          <a:stretch/>
        </p:blipFill>
        <p:spPr>
          <a:xfrm>
            <a:off x="8383355" y="0"/>
            <a:ext cx="38086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r="46957"/>
          <a:stretch/>
        </p:blipFill>
        <p:spPr>
          <a:xfrm>
            <a:off x="2798153" y="5646949"/>
            <a:ext cx="1854858" cy="55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4619" y="5063167"/>
            <a:ext cx="3063343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1A52F9-8C80-1171-11CF-048F626C5836}"/>
              </a:ext>
            </a:extLst>
          </p:cNvPr>
          <p:cNvSpPr txBox="1"/>
          <p:nvPr/>
        </p:nvSpPr>
        <p:spPr>
          <a:xfrm>
            <a:off x="542442" y="3252477"/>
            <a:ext cx="8166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“LA PARTICIPACIÓN COMO CENTRO DE LA ESCENA ESCOLAR”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Nivel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Inicial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Primario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 descr="Texto&#10;&#10;Descripción generada automáticamente con confianza baja">
            <a:extLst>
              <a:ext uri="{FF2B5EF4-FFF2-40B4-BE49-F238E27FC236}">
                <a16:creationId xmlns:a16="http://schemas.microsoft.com/office/drawing/2014/main" id="{0F24CC60-BA9B-2870-151D-0B7CDFFA1B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625"/>
          <a:stretch/>
        </p:blipFill>
        <p:spPr>
          <a:xfrm>
            <a:off x="175288" y="5574525"/>
            <a:ext cx="2244518" cy="8559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 rot="16200000">
            <a:off x="5744315" y="533670"/>
            <a:ext cx="722420" cy="12782549"/>
            <a:chOff x="0" y="-100864"/>
            <a:chExt cx="1914900" cy="6958866"/>
          </a:xfrm>
        </p:grpSpPr>
        <p:pic>
          <p:nvPicPr>
            <p:cNvPr id="109" name="Google Shape;10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"/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7">
            <a:extLst>
              <a:ext uri="{FF2B5EF4-FFF2-40B4-BE49-F238E27FC236}">
                <a16:creationId xmlns:a16="http://schemas.microsoft.com/office/drawing/2014/main" id="{9872431C-B299-5A03-E2F2-AD822505E4BD}"/>
              </a:ext>
            </a:extLst>
          </p:cNvPr>
          <p:cNvSpPr txBox="1"/>
          <p:nvPr/>
        </p:nvSpPr>
        <p:spPr>
          <a:xfrm>
            <a:off x="2457435" y="377615"/>
            <a:ext cx="603708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000" kern="1200" spc="42" dirty="0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“</a:t>
            </a:r>
            <a:r>
              <a:rPr lang="en-US" sz="3000" kern="1200" spc="42" dirty="0" err="1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Habitar</a:t>
            </a:r>
            <a:r>
              <a:rPr lang="en-US" sz="3000" kern="1200" spc="42" dirty="0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” la </a:t>
            </a:r>
            <a:r>
              <a:rPr lang="en-US" sz="3000" kern="1200" spc="42" dirty="0" err="1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escuela</a:t>
            </a:r>
            <a:r>
              <a:rPr lang="en-US" sz="3000" kern="1200" spc="42" dirty="0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 </a:t>
            </a:r>
            <a:r>
              <a:rPr lang="en-US" sz="3000" kern="1200" spc="42" dirty="0" err="1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desde</a:t>
            </a:r>
            <a:r>
              <a:rPr lang="en-US" sz="3000" kern="1200" spc="42" dirty="0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 un </a:t>
            </a:r>
            <a:r>
              <a:rPr lang="en-US" sz="3000" kern="1200" spc="42" dirty="0" err="1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lugar</a:t>
            </a:r>
            <a:r>
              <a:rPr lang="en-US" sz="3000" kern="1200" spc="42" dirty="0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 </a:t>
            </a:r>
            <a:r>
              <a:rPr lang="en-US" sz="3000" kern="1200" spc="42" dirty="0" err="1">
                <a:solidFill>
                  <a:srgbClr val="103E7B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subjetivizante</a:t>
            </a:r>
            <a:endParaRPr lang="en-US" sz="3000" kern="1200" spc="42" dirty="0">
              <a:solidFill>
                <a:srgbClr val="103E7B"/>
              </a:solidFill>
              <a:latin typeface="Amaranth Bold" panose="00000800000000000000" pitchFamily="50" charset="0"/>
              <a:ea typeface="+mn-ea"/>
              <a:cs typeface="Dreaming Outloud Script Pro" panose="020F0502020204030204" pitchFamily="66" charset="0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59AF1AB0-CF22-1403-98A3-23D73C135BF6}"/>
              </a:ext>
            </a:extLst>
          </p:cNvPr>
          <p:cNvSpPr txBox="1"/>
          <p:nvPr/>
        </p:nvSpPr>
        <p:spPr>
          <a:xfrm>
            <a:off x="4669548" y="1205982"/>
            <a:ext cx="1997706" cy="772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2200" dirty="0" err="1">
                <a:solidFill>
                  <a:srgbClr val="103E7B"/>
                </a:solidFill>
                <a:latin typeface="Amaranth Bold" panose="00000800000000000000" pitchFamily="50" charset="0"/>
                <a:ea typeface="UD Digi Kyokasho NP-B" panose="020B0400000000000000" pitchFamily="18" charset="-128"/>
              </a:rPr>
              <a:t>nos</a:t>
            </a:r>
            <a:r>
              <a:rPr lang="en-US" sz="2200" dirty="0">
                <a:solidFill>
                  <a:srgbClr val="103E7B"/>
                </a:solidFill>
                <a:latin typeface="Amaranth Bold" panose="00000800000000000000" pitchFamily="50" charset="0"/>
                <a:ea typeface="UD Digi Kyokasho NP-B" panose="020B0400000000000000" pitchFamily="18" charset="-128"/>
              </a:rPr>
              <a:t> </a:t>
            </a:r>
            <a:r>
              <a:rPr lang="en-US" sz="2200" dirty="0" err="1">
                <a:solidFill>
                  <a:srgbClr val="103E7B"/>
                </a:solidFill>
                <a:latin typeface="Amaranth Bold" panose="00000800000000000000" pitchFamily="50" charset="0"/>
                <a:ea typeface="UD Digi Kyokasho NP-B" panose="020B0400000000000000" pitchFamily="18" charset="-128"/>
              </a:rPr>
              <a:t>invita</a:t>
            </a:r>
            <a:r>
              <a:rPr lang="en-US" sz="2200" dirty="0">
                <a:solidFill>
                  <a:srgbClr val="103E7B"/>
                </a:solidFill>
                <a:latin typeface="Amaranth Bold" panose="00000800000000000000" pitchFamily="50" charset="0"/>
                <a:ea typeface="UD Digi Kyokasho NP-B" panose="020B0400000000000000" pitchFamily="18" charset="-128"/>
              </a:rPr>
              <a:t> ...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045E49B-1C57-4256-4FE7-57C7538B1B89}"/>
              </a:ext>
            </a:extLst>
          </p:cNvPr>
          <p:cNvSpPr/>
          <p:nvPr/>
        </p:nvSpPr>
        <p:spPr>
          <a:xfrm>
            <a:off x="1425714" y="466321"/>
            <a:ext cx="745677" cy="717930"/>
          </a:xfrm>
          <a:custGeom>
            <a:avLst/>
            <a:gdLst/>
            <a:ahLst/>
            <a:cxnLst/>
            <a:rect l="l" t="t" r="r" b="b"/>
            <a:pathLst>
              <a:path w="1349131" h="1397405">
                <a:moveTo>
                  <a:pt x="0" y="0"/>
                </a:moveTo>
                <a:lnTo>
                  <a:pt x="1349131" y="0"/>
                </a:lnTo>
                <a:lnTo>
                  <a:pt x="1349131" y="1397405"/>
                </a:lnTo>
                <a:lnTo>
                  <a:pt x="0" y="1397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1CBD805F-8D37-3856-82C0-71ACA49D7A5F}"/>
              </a:ext>
            </a:extLst>
          </p:cNvPr>
          <p:cNvSpPr txBox="1"/>
          <p:nvPr/>
        </p:nvSpPr>
        <p:spPr>
          <a:xfrm>
            <a:off x="1484350" y="406967"/>
            <a:ext cx="628403" cy="592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2500" b="1" spc="27" dirty="0">
                <a:solidFill>
                  <a:srgbClr val="FCFCFC"/>
                </a:solidFill>
                <a:latin typeface="Bryndan Write"/>
              </a:rPr>
              <a:t>03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8D667A91-D204-D5C1-1D45-3C8677D51656}"/>
              </a:ext>
            </a:extLst>
          </p:cNvPr>
          <p:cNvGrpSpPr/>
          <p:nvPr/>
        </p:nvGrpSpPr>
        <p:grpSpPr>
          <a:xfrm>
            <a:off x="304734" y="2151376"/>
            <a:ext cx="1206257" cy="1197068"/>
            <a:chOff x="0" y="-258326"/>
            <a:chExt cx="2361665" cy="2343674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CB5F1345-7377-CC7C-7542-3798E55C682A}"/>
                </a:ext>
              </a:extLst>
            </p:cNvPr>
            <p:cNvSpPr/>
            <p:nvPr/>
          </p:nvSpPr>
          <p:spPr>
            <a:xfrm>
              <a:off x="0" y="0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485" b="-3843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753575FB-EE30-9D20-F862-71C0BD14D5C5}"/>
                </a:ext>
              </a:extLst>
            </p:cNvPr>
            <p:cNvSpPr txBox="1"/>
            <p:nvPr/>
          </p:nvSpPr>
          <p:spPr>
            <a:xfrm>
              <a:off x="96387" y="-258326"/>
              <a:ext cx="2226971" cy="1952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4500" spc="45" dirty="0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2FC702E-2EE8-8BFA-B833-8FFFBCE034A8}"/>
              </a:ext>
            </a:extLst>
          </p:cNvPr>
          <p:cNvGrpSpPr/>
          <p:nvPr/>
        </p:nvGrpSpPr>
        <p:grpSpPr>
          <a:xfrm>
            <a:off x="2641734" y="2223594"/>
            <a:ext cx="1206257" cy="1224387"/>
            <a:chOff x="-2037174" y="-662225"/>
            <a:chExt cx="2361665" cy="239716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7848F72-33A8-34C9-E3EC-A32C71C37024}"/>
                </a:ext>
              </a:extLst>
            </p:cNvPr>
            <p:cNvSpPr/>
            <p:nvPr/>
          </p:nvSpPr>
          <p:spPr>
            <a:xfrm>
              <a:off x="-2037174" y="-350413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485" b="-3843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20BE0048-932F-2C3C-62CD-A75DB20B19C3}"/>
                </a:ext>
              </a:extLst>
            </p:cNvPr>
            <p:cNvSpPr txBox="1"/>
            <p:nvPr/>
          </p:nvSpPr>
          <p:spPr>
            <a:xfrm>
              <a:off x="-1969828" y="-662225"/>
              <a:ext cx="2226971" cy="1952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4500" spc="45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397B978E-D7AC-E9AF-D7B7-1589FF5037F7}"/>
              </a:ext>
            </a:extLst>
          </p:cNvPr>
          <p:cNvGrpSpPr/>
          <p:nvPr/>
        </p:nvGrpSpPr>
        <p:grpSpPr>
          <a:xfrm>
            <a:off x="5065273" y="2123253"/>
            <a:ext cx="1206257" cy="1177926"/>
            <a:chOff x="-4150151" y="-777572"/>
            <a:chExt cx="2361665" cy="2306197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6916408-0234-FB2D-2C63-A133E064A206}"/>
                </a:ext>
              </a:extLst>
            </p:cNvPr>
            <p:cNvSpPr/>
            <p:nvPr/>
          </p:nvSpPr>
          <p:spPr>
            <a:xfrm>
              <a:off x="-4150151" y="-556723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485" b="-3843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0DE55ADC-13CD-2635-7FFA-A288C19729D4}"/>
                </a:ext>
              </a:extLst>
            </p:cNvPr>
            <p:cNvSpPr txBox="1"/>
            <p:nvPr/>
          </p:nvSpPr>
          <p:spPr>
            <a:xfrm>
              <a:off x="-4100208" y="-777572"/>
              <a:ext cx="2226971" cy="1952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4500" spc="45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B9A3AC37-767E-830B-4BE1-A91963339CD6}"/>
              </a:ext>
            </a:extLst>
          </p:cNvPr>
          <p:cNvGrpSpPr/>
          <p:nvPr/>
        </p:nvGrpSpPr>
        <p:grpSpPr>
          <a:xfrm>
            <a:off x="7594333" y="2198067"/>
            <a:ext cx="1206257" cy="1136325"/>
            <a:chOff x="-7391284" y="-116935"/>
            <a:chExt cx="2361665" cy="2224749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1B7DBA9-47EB-2DE4-87AA-3C8B1EA25268}"/>
                </a:ext>
              </a:extLst>
            </p:cNvPr>
            <p:cNvSpPr/>
            <p:nvPr/>
          </p:nvSpPr>
          <p:spPr>
            <a:xfrm>
              <a:off x="-7391284" y="22466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485" b="-3843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3B86035-E005-F549-8377-EC154CBDC9C2}"/>
                </a:ext>
              </a:extLst>
            </p:cNvPr>
            <p:cNvSpPr txBox="1"/>
            <p:nvPr/>
          </p:nvSpPr>
          <p:spPr>
            <a:xfrm>
              <a:off x="-7362782" y="-116935"/>
              <a:ext cx="2226971" cy="1952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4500" spc="45" dirty="0">
                  <a:solidFill>
                    <a:srgbClr val="FCFCFC"/>
                  </a:solidFill>
                  <a:latin typeface="Bryndan Write"/>
                </a:rPr>
                <a:t>04</a:t>
              </a:r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ED8D676D-B2B6-C86A-AB90-6036ADE7E0AE}"/>
              </a:ext>
            </a:extLst>
          </p:cNvPr>
          <p:cNvSpPr/>
          <p:nvPr/>
        </p:nvSpPr>
        <p:spPr>
          <a:xfrm rot="3921274">
            <a:off x="1555143" y="2226801"/>
            <a:ext cx="908331" cy="929069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80" y="0"/>
                </a:lnTo>
                <a:lnTo>
                  <a:pt x="1333780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77897815-341B-90CA-1B68-A76983822E58}"/>
              </a:ext>
            </a:extLst>
          </p:cNvPr>
          <p:cNvSpPr/>
          <p:nvPr/>
        </p:nvSpPr>
        <p:spPr>
          <a:xfrm rot="1612896">
            <a:off x="4055171" y="2334292"/>
            <a:ext cx="908332" cy="929070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80" y="0"/>
                </a:lnTo>
                <a:lnTo>
                  <a:pt x="1333780" y="1364230"/>
                </a:lnTo>
                <a:lnTo>
                  <a:pt x="0" y="13642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24AF474-B20D-3CD6-EF09-BA6936085666}"/>
              </a:ext>
            </a:extLst>
          </p:cNvPr>
          <p:cNvSpPr/>
          <p:nvPr/>
        </p:nvSpPr>
        <p:spPr>
          <a:xfrm rot="3921274">
            <a:off x="6407877" y="2321107"/>
            <a:ext cx="908331" cy="929069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80" y="0"/>
                </a:lnTo>
                <a:lnTo>
                  <a:pt x="1333780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DBE9D446-8CA2-AFAC-362D-283FD95569E3}"/>
              </a:ext>
            </a:extLst>
          </p:cNvPr>
          <p:cNvSpPr txBox="1"/>
          <p:nvPr/>
        </p:nvSpPr>
        <p:spPr>
          <a:xfrm>
            <a:off x="-179562" y="3519092"/>
            <a:ext cx="229096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000" lvl="1" algn="l">
              <a:buFont typeface="Arial"/>
              <a:buChar char="•"/>
            </a:pPr>
            <a:r>
              <a:rPr lang="en-US" sz="1800" dirty="0">
                <a:solidFill>
                  <a:srgbClr val="103E7B"/>
                </a:solidFill>
                <a:latin typeface="Poppins"/>
              </a:rPr>
              <a:t>A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resignificar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los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00" dirty="0" err="1">
                <a:solidFill>
                  <a:srgbClr val="103E7B"/>
                </a:solidFill>
                <a:latin typeface="Poppins Bold"/>
              </a:rPr>
              <a:t>procesos</a:t>
            </a:r>
            <a:r>
              <a:rPr lang="en-US" sz="1800" dirty="0">
                <a:solidFill>
                  <a:srgbClr val="103E7B"/>
                </a:solidFill>
                <a:latin typeface="Poppins Bold"/>
              </a:rPr>
              <a:t> de </a:t>
            </a:r>
            <a:r>
              <a:rPr lang="en-US" sz="1800" dirty="0" err="1">
                <a:solidFill>
                  <a:srgbClr val="103E7B"/>
                </a:solidFill>
                <a:latin typeface="Poppins Bold"/>
              </a:rPr>
              <a:t>enseñanza</a:t>
            </a:r>
            <a:r>
              <a:rPr lang="en-US" sz="1800" dirty="0">
                <a:solidFill>
                  <a:srgbClr val="103E7B"/>
                </a:solidFill>
                <a:latin typeface="Poppins Bold"/>
              </a:rPr>
              <a:t> y </a:t>
            </a:r>
            <a:r>
              <a:rPr lang="en-US" sz="1800" dirty="0" err="1">
                <a:solidFill>
                  <a:srgbClr val="103E7B"/>
                </a:solidFill>
                <a:latin typeface="Poppins Bold"/>
              </a:rPr>
              <a:t>aprendizaje</a:t>
            </a:r>
            <a:r>
              <a:rPr lang="en-US" sz="1800" dirty="0">
                <a:solidFill>
                  <a:srgbClr val="103E7B"/>
                </a:solidFill>
                <a:latin typeface="Poppins Bold"/>
              </a:rPr>
              <a:t>…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A8504232-3002-6925-D6E0-05758CB3CEF3}"/>
              </a:ext>
            </a:extLst>
          </p:cNvPr>
          <p:cNvSpPr txBox="1"/>
          <p:nvPr/>
        </p:nvSpPr>
        <p:spPr>
          <a:xfrm>
            <a:off x="2111405" y="3535082"/>
            <a:ext cx="21618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000" lvl="1" algn="l">
              <a:buFont typeface="Arial"/>
              <a:buChar char="•"/>
            </a:pPr>
            <a:r>
              <a:rPr lang="en-US" sz="1800" dirty="0">
                <a:solidFill>
                  <a:srgbClr val="103E7B"/>
                </a:solidFill>
                <a:latin typeface="Poppins"/>
              </a:rPr>
              <a:t>A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implicarnos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en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la </a:t>
            </a:r>
            <a:r>
              <a:rPr lang="en-US" sz="1800" dirty="0" err="1">
                <a:solidFill>
                  <a:srgbClr val="103E7B"/>
                </a:solidFill>
                <a:latin typeface="Poppins Bold"/>
              </a:rPr>
              <a:t>tarea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que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nos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convoca</a:t>
            </a:r>
            <a:endParaRPr lang="en-US" sz="1800" dirty="0">
              <a:solidFill>
                <a:srgbClr val="103E7B"/>
              </a:solidFill>
              <a:latin typeface="Poppins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F5D2D2DE-47C4-D982-B22D-4EC0FC7C6A6F}"/>
              </a:ext>
            </a:extLst>
          </p:cNvPr>
          <p:cNvSpPr txBox="1"/>
          <p:nvPr/>
        </p:nvSpPr>
        <p:spPr>
          <a:xfrm>
            <a:off x="4387754" y="3460239"/>
            <a:ext cx="217644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000" lvl="1" algn="l">
              <a:buFont typeface="Arial"/>
              <a:buChar char="•"/>
            </a:pPr>
            <a:r>
              <a:rPr lang="en-US" sz="1800" dirty="0">
                <a:solidFill>
                  <a:srgbClr val="103E7B"/>
                </a:solidFill>
                <a:latin typeface="Poppins"/>
              </a:rPr>
              <a:t>A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proponer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i</a:t>
            </a:r>
            <a:r>
              <a:rPr lang="en-US" sz="1800" dirty="0" err="1">
                <a:solidFill>
                  <a:srgbClr val="103E7B"/>
                </a:solidFill>
                <a:latin typeface="Poppins Bold"/>
              </a:rPr>
              <a:t>ntervenciones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 que “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enlacen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”,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sostengan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,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apuntalen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, </a:t>
            </a:r>
            <a:r>
              <a:rPr lang="en-US" sz="1800" dirty="0" err="1">
                <a:solidFill>
                  <a:srgbClr val="103E7B"/>
                </a:solidFill>
                <a:latin typeface="Poppins"/>
              </a:rPr>
              <a:t>habiliten</a:t>
            </a:r>
            <a:r>
              <a:rPr lang="en-US" sz="1800" dirty="0">
                <a:solidFill>
                  <a:srgbClr val="103E7B"/>
                </a:solidFill>
                <a:latin typeface="Poppins"/>
              </a:rPr>
              <a:t>…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5BCAA3A6-5089-5B3C-7DA7-9EF4B4CCB5F7}"/>
              </a:ext>
            </a:extLst>
          </p:cNvPr>
          <p:cNvSpPr txBox="1"/>
          <p:nvPr/>
        </p:nvSpPr>
        <p:spPr>
          <a:xfrm>
            <a:off x="6549585" y="3465974"/>
            <a:ext cx="544625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000" lvl="1">
              <a:buClrTx/>
              <a:buFont typeface="Arial"/>
              <a:buChar char="•"/>
            </a:pP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A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poner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en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marcha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dispositivos</a:t>
            </a:r>
            <a:r>
              <a:rPr lang="en-US" sz="1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que </a:t>
            </a:r>
            <a:r>
              <a:rPr lang="en-US" sz="1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abran</a:t>
            </a:r>
            <a:r>
              <a:rPr lang="en-US" sz="1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la </a:t>
            </a:r>
            <a:r>
              <a:rPr lang="en-US" sz="1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participación</a:t>
            </a:r>
            <a:r>
              <a:rPr lang="en-US" sz="1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de </a:t>
            </a:r>
            <a:r>
              <a:rPr lang="en-US" sz="1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niños</a:t>
            </a:r>
            <a:r>
              <a:rPr lang="en-US" sz="1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y </a:t>
            </a:r>
            <a:r>
              <a:rPr lang="en-US" sz="1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niñas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como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la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construcción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de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normas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áulicas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de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convivencia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, las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Asambleas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o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rondas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áulicas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los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Consejos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áulicos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, las Jornadas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recreativas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los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Proyectos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sociocomunitarios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y/o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cualquier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otro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formato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que la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participación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adquiera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y que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producen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“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cierta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subjetividad</a:t>
            </a:r>
            <a:r>
              <a:rPr lang="en-US" sz="1800" kern="1200" dirty="0">
                <a:solidFill>
                  <a:srgbClr val="103E7B"/>
                </a:solidFill>
                <a:latin typeface="Poppins"/>
                <a:ea typeface="+mn-ea"/>
                <a:cs typeface="+mn-cs"/>
              </a:rPr>
              <a:t>”. </a:t>
            </a:r>
          </a:p>
        </p:txBody>
      </p:sp>
      <p:pic>
        <p:nvPicPr>
          <p:cNvPr id="29" name="Imagen 28" descr="Forma&#10;&#10;Descripción generada automáticamente con confianza baja">
            <a:extLst>
              <a:ext uri="{FF2B5EF4-FFF2-40B4-BE49-F238E27FC236}">
                <a16:creationId xmlns:a16="http://schemas.microsoft.com/office/drawing/2014/main" id="{53A37236-CD9E-B40D-C7D3-09078145A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13600" y="570593"/>
            <a:ext cx="1093905" cy="10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4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:a16="http://schemas.microsoft.com/office/drawing/2014/main" id="{CF20E843-7132-0148-3B09-FFE7A41A6DE1}"/>
              </a:ext>
            </a:extLst>
          </p:cNvPr>
          <p:cNvGrpSpPr>
            <a:grpSpLocks noChangeAspect="1"/>
          </p:cNvGrpSpPr>
          <p:nvPr/>
        </p:nvGrpSpPr>
        <p:grpSpPr>
          <a:xfrm>
            <a:off x="209536" y="1464771"/>
            <a:ext cx="3399329" cy="3399329"/>
            <a:chOff x="0" y="0"/>
            <a:chExt cx="34823400" cy="34823400"/>
          </a:xfrm>
        </p:grpSpPr>
        <p:sp>
          <p:nvSpPr>
            <p:cNvPr id="3" name="Freeform 17">
              <a:extLst>
                <a:ext uri="{FF2B5EF4-FFF2-40B4-BE49-F238E27FC236}">
                  <a16:creationId xmlns:a16="http://schemas.microsoft.com/office/drawing/2014/main" id="{2D89BE05-B2F7-323E-3604-3E27ECF496C4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FB503D54-A5A0-326A-A180-96DBBAFBBC2D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591F2AD8-0336-8C1D-9BC7-54A4EA01E96D}"/>
              </a:ext>
            </a:extLst>
          </p:cNvPr>
          <p:cNvSpPr txBox="1"/>
          <p:nvPr/>
        </p:nvSpPr>
        <p:spPr>
          <a:xfrm>
            <a:off x="3723167" y="393700"/>
            <a:ext cx="7998934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Margie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entró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 sala de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clase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,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próxima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al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dormitorio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El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profesor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mecánico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ya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estaba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esperando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Era 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misma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hora de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todos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días,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excepto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el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sábado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el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domingo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,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pues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su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madre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decía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que las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pequeñas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aprendían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mejor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si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lo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hacían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a horas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regulares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Se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iluminó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pantalla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una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voz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dijo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: ¾La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lección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de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aritmética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de hoy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tratará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de 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suma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de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fracciones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propias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Por favor,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coloque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deberes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señalados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ayer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ranura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correspondiente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Margie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obedeció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con un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suspiro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Pensaba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las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escuelas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antiguas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,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cuando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el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abuelo de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su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abuelo era un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niño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,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cuando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todos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chicos de la vecindad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salían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riendo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gritando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al patio, se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sentaban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juntos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clase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regresaban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mutua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compañía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a casa al final de la jornada. 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como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aprendían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las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mismas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cosas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,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podían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ayudarse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mutuamente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deberes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comentarlos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Y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maestros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eran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personas... El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profesor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mecánico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destelló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sobre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pantalla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: ¾Cuando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sumamos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las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fracciones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una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mitad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y un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cuarto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Margie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siguió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pensando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lo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mucho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que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tuvo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que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gustarles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la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escuela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a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chicos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los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tiempos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antiguos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Siguió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pensando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en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cómo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 se </a:t>
            </a:r>
            <a:r>
              <a:rPr lang="en-US" sz="2000" b="1" dirty="0" err="1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divertían</a:t>
            </a:r>
            <a:r>
              <a:rPr lang="en-US" sz="2000" b="1" dirty="0">
                <a:solidFill>
                  <a:srgbClr val="3C76AA"/>
                </a:solidFill>
                <a:latin typeface="Pangolin" panose="020B0604020202020204" charset="0"/>
                <a:cs typeface="Poppins SemiBold" panose="00000700000000000000" pitchFamily="2" charset="0"/>
              </a:rPr>
              <a:t>. ¡CÓMO SE DIVERTÍAN! ISAAC ASIMOV,  1951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29FDE3-4ADA-9B03-5305-CAD07AAAF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53238"/>
            <a:ext cx="12192000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4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20" y="23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1" name="Freeform 11"/>
          <p:cNvSpPr/>
          <p:nvPr/>
        </p:nvSpPr>
        <p:spPr>
          <a:xfrm rot="-5496163">
            <a:off x="338198" y="1407122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8" y="0"/>
                </a:lnTo>
                <a:lnTo>
                  <a:pt x="848748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13" name="Group 13"/>
          <p:cNvGrpSpPr/>
          <p:nvPr/>
        </p:nvGrpSpPr>
        <p:grpSpPr>
          <a:xfrm>
            <a:off x="1911733" y="262172"/>
            <a:ext cx="674565" cy="698703"/>
            <a:chOff x="-920237" y="-178332"/>
            <a:chExt cx="1349131" cy="1397405"/>
          </a:xfrm>
        </p:grpSpPr>
        <p:sp>
          <p:nvSpPr>
            <p:cNvPr id="14" name="Freeform 14"/>
            <p:cNvSpPr/>
            <p:nvPr/>
          </p:nvSpPr>
          <p:spPr>
            <a:xfrm>
              <a:off x="-920237" y="-178332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920237" y="39544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04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019325" y="242606"/>
            <a:ext cx="614351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De la ciudad de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los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niños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 y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niñas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 a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una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escuela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 de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los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niños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 y </a:t>
            </a:r>
            <a:r>
              <a:rPr lang="en-US" sz="3000" spc="42" dirty="0" err="1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niñas</a:t>
            </a:r>
            <a:r>
              <a:rPr lang="en-US" sz="3000" spc="42" dirty="0">
                <a:solidFill>
                  <a:srgbClr val="103E7B"/>
                </a:solidFill>
                <a:latin typeface="Amaranth Bold" panose="00000800000000000000" pitchFamily="50" charset="0"/>
                <a:cs typeface="Dreaming Outloud Script Pro" panose="020F0502020204030204" pitchFamily="66" charset="0"/>
              </a:rPr>
              <a:t>...</a:t>
            </a:r>
            <a:endParaRPr lang="en-US" sz="3370" spc="2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6010" y="3082298"/>
            <a:ext cx="2947027" cy="2762966"/>
          </a:xfrm>
          <a:custGeom>
            <a:avLst/>
            <a:gdLst/>
            <a:ahLst/>
            <a:cxnLst/>
            <a:rect l="l" t="t" r="r" b="b"/>
            <a:pathLst>
              <a:path w="5236923" h="4928869">
                <a:moveTo>
                  <a:pt x="0" y="0"/>
                </a:moveTo>
                <a:lnTo>
                  <a:pt x="5236923" y="0"/>
                </a:lnTo>
                <a:lnTo>
                  <a:pt x="5236923" y="4928869"/>
                </a:lnTo>
                <a:lnTo>
                  <a:pt x="0" y="49288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 dirty="0"/>
          </a:p>
        </p:txBody>
      </p:sp>
      <p:sp>
        <p:nvSpPr>
          <p:cNvPr id="12" name="Freeform 15"/>
          <p:cNvSpPr/>
          <p:nvPr/>
        </p:nvSpPr>
        <p:spPr>
          <a:xfrm rot="844648">
            <a:off x="9146427" y="1792674"/>
            <a:ext cx="2240254" cy="2108474"/>
          </a:xfrm>
          <a:custGeom>
            <a:avLst/>
            <a:gdLst/>
            <a:ahLst/>
            <a:cxnLst/>
            <a:rect l="l" t="t" r="r" b="b"/>
            <a:pathLst>
              <a:path w="4875682" h="4588877">
                <a:moveTo>
                  <a:pt x="0" y="0"/>
                </a:moveTo>
                <a:lnTo>
                  <a:pt x="4875682" y="0"/>
                </a:lnTo>
                <a:lnTo>
                  <a:pt x="4875682" y="4588877"/>
                </a:lnTo>
                <a:lnTo>
                  <a:pt x="0" y="45888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8" name="TextBox 18"/>
          <p:cNvSpPr txBox="1"/>
          <p:nvPr/>
        </p:nvSpPr>
        <p:spPr>
          <a:xfrm>
            <a:off x="1467569" y="1408310"/>
            <a:ext cx="8625279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340" lvl="1" indent="-215670" algn="ctr">
              <a:lnSpc>
                <a:spcPts val="2797"/>
              </a:lnSpc>
              <a:buFont typeface="Arial"/>
              <a:buChar char="•"/>
            </a:pPr>
            <a:r>
              <a:rPr lang="en-US" sz="1500" dirty="0">
                <a:solidFill>
                  <a:srgbClr val="141466"/>
                </a:solidFill>
                <a:latin typeface="Poppins Bold"/>
              </a:rPr>
              <a:t>EL PROYECTO DE “LA CIUDAD DE LAS NIÑAS Y DE LOS NIÑOS, DE FRANCESCO TONUCCI”</a:t>
            </a:r>
          </a:p>
        </p:txBody>
      </p:sp>
      <p:sp>
        <p:nvSpPr>
          <p:cNvPr id="19" name="Freeform 19"/>
          <p:cNvSpPr/>
          <p:nvPr/>
        </p:nvSpPr>
        <p:spPr>
          <a:xfrm>
            <a:off x="9529880" y="3781322"/>
            <a:ext cx="1864820" cy="1638506"/>
          </a:xfrm>
          <a:custGeom>
            <a:avLst/>
            <a:gdLst/>
            <a:ahLst/>
            <a:cxnLst/>
            <a:rect l="l" t="t" r="r" b="b"/>
            <a:pathLst>
              <a:path w="3593213" h="3593213">
                <a:moveTo>
                  <a:pt x="0" y="0"/>
                </a:moveTo>
                <a:lnTo>
                  <a:pt x="3593213" y="0"/>
                </a:lnTo>
                <a:lnTo>
                  <a:pt x="3593213" y="3593213"/>
                </a:lnTo>
                <a:lnTo>
                  <a:pt x="0" y="3593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20" name="Group 20"/>
          <p:cNvGrpSpPr/>
          <p:nvPr/>
        </p:nvGrpSpPr>
        <p:grpSpPr>
          <a:xfrm>
            <a:off x="3227828" y="2064189"/>
            <a:ext cx="6006707" cy="3573579"/>
            <a:chOff x="0" y="0"/>
            <a:chExt cx="2156351" cy="188067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56351" cy="1880673"/>
            </a:xfrm>
            <a:custGeom>
              <a:avLst/>
              <a:gdLst/>
              <a:ahLst/>
              <a:cxnLst/>
              <a:rect l="l" t="t" r="r" b="b"/>
              <a:pathLst>
                <a:path w="2156351" h="1880673">
                  <a:moveTo>
                    <a:pt x="0" y="0"/>
                  </a:moveTo>
                  <a:lnTo>
                    <a:pt x="2156351" y="0"/>
                  </a:lnTo>
                  <a:lnTo>
                    <a:pt x="2156351" y="1880673"/>
                  </a:lnTo>
                  <a:lnTo>
                    <a:pt x="0" y="1880673"/>
                  </a:lnTo>
                  <a:close/>
                </a:path>
              </a:pathLst>
            </a:custGeom>
            <a:solidFill>
              <a:srgbClr val="719FDD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156351" cy="19473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47"/>
                </a:lnSpc>
              </a:pPr>
              <a:endParaRPr sz="80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715178" y="2149171"/>
            <a:ext cx="5447657" cy="3300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1"/>
              </a:lnSpc>
            </a:pPr>
            <a:r>
              <a:rPr lang="en-US" sz="1500" dirty="0">
                <a:solidFill>
                  <a:srgbClr val="141466"/>
                </a:solidFill>
                <a:latin typeface="Open Sans"/>
              </a:rPr>
              <a:t>En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su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ciudad natal, Fano,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una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localidad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costera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de Italia, es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donde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surge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el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proyecto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de “La ciudad de las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niñas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y de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los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niños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”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1991,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el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que se ha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difundido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Italia,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España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y América Latina. 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Su fin es que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los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más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pequeños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asuman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un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papel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activo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en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un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proceso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de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cambio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a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partir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de la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participación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de forma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concreta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en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el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gobierno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y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en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la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delineación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de las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ciudades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,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principalmente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a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través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de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los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Consejos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de </a:t>
            </a:r>
            <a:r>
              <a:rPr lang="en-US" sz="1500" dirty="0" err="1">
                <a:solidFill>
                  <a:srgbClr val="141466"/>
                </a:solidFill>
                <a:latin typeface="Open Sans Bold"/>
              </a:rPr>
              <a:t>Niños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/as.</a:t>
            </a:r>
          </a:p>
          <a:p>
            <a:pPr algn="l">
              <a:lnSpc>
                <a:spcPts val="2611"/>
              </a:lnSpc>
            </a:pPr>
            <a:r>
              <a:rPr lang="en-US" sz="1500" dirty="0" err="1">
                <a:solidFill>
                  <a:srgbClr val="141466"/>
                </a:solidFill>
                <a:latin typeface="Open Sans"/>
              </a:rPr>
              <a:t>Detrás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del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proyecto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está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Francesco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Tonucci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,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pedagogo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,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pensador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y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dibujante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41466"/>
                </a:solidFill>
                <a:latin typeface="Open Sans"/>
              </a:rPr>
              <a:t>italiano</a:t>
            </a:r>
            <a:r>
              <a:rPr lang="en-US" sz="1500" dirty="0">
                <a:solidFill>
                  <a:srgbClr val="141466"/>
                </a:solidFill>
                <a:latin typeface="Open Sans"/>
              </a:rPr>
              <a:t>.</a:t>
            </a:r>
            <a:r>
              <a:rPr lang="en-US" sz="1500" dirty="0">
                <a:solidFill>
                  <a:srgbClr val="141466"/>
                </a:solidFill>
                <a:latin typeface="Open Sans Bold"/>
              </a:rPr>
              <a:t> </a:t>
            </a:r>
          </a:p>
        </p:txBody>
      </p:sp>
      <p:grpSp>
        <p:nvGrpSpPr>
          <p:cNvPr id="3" name="Google Shape;98;p2">
            <a:extLst>
              <a:ext uri="{FF2B5EF4-FFF2-40B4-BE49-F238E27FC236}">
                <a16:creationId xmlns:a16="http://schemas.microsoft.com/office/drawing/2014/main" id="{1E913A23-AC7B-D2DF-F6FD-D04AAD824616}"/>
              </a:ext>
            </a:extLst>
          </p:cNvPr>
          <p:cNvGrpSpPr/>
          <p:nvPr/>
        </p:nvGrpSpPr>
        <p:grpSpPr>
          <a:xfrm>
            <a:off x="-159712" y="5637770"/>
            <a:ext cx="12511423" cy="1220231"/>
            <a:chOff x="-159712" y="5637770"/>
            <a:chExt cx="12511423" cy="1220231"/>
          </a:xfrm>
        </p:grpSpPr>
        <p:sp>
          <p:nvSpPr>
            <p:cNvPr id="4" name="Google Shape;99;p2">
              <a:extLst>
                <a:ext uri="{FF2B5EF4-FFF2-40B4-BE49-F238E27FC236}">
                  <a16:creationId xmlns:a16="http://schemas.microsoft.com/office/drawing/2014/main" id="{F416B825-DA2A-AD8C-0DCC-0BB803B2F729}"/>
                </a:ext>
              </a:extLst>
            </p:cNvPr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100;p2">
              <a:extLst>
                <a:ext uri="{FF2B5EF4-FFF2-40B4-BE49-F238E27FC236}">
                  <a16:creationId xmlns:a16="http://schemas.microsoft.com/office/drawing/2014/main" id="{2AB455C8-5183-6DA3-BFA6-0477E80CC8F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1;p2">
              <a:extLst>
                <a:ext uri="{FF2B5EF4-FFF2-40B4-BE49-F238E27FC236}">
                  <a16:creationId xmlns:a16="http://schemas.microsoft.com/office/drawing/2014/main" id="{7CBCF534-88DF-A2F9-A1EC-72E4CA25EE8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2;p2">
              <a:extLst>
                <a:ext uri="{FF2B5EF4-FFF2-40B4-BE49-F238E27FC236}">
                  <a16:creationId xmlns:a16="http://schemas.microsoft.com/office/drawing/2014/main" id="{B069DC2C-14F7-B981-4A68-2E2924121EE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Imagen 7" descr="Texto&#10;&#10;Descripción generada automáticamente con confianza baja">
            <a:extLst>
              <a:ext uri="{FF2B5EF4-FFF2-40B4-BE49-F238E27FC236}">
                <a16:creationId xmlns:a16="http://schemas.microsoft.com/office/drawing/2014/main" id="{FE77E8F1-8AE9-75A6-CB44-5F8CFB1DCAF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4738"/>
          <a:stretch/>
        </p:blipFill>
        <p:spPr>
          <a:xfrm>
            <a:off x="6091080" y="6082066"/>
            <a:ext cx="1971834" cy="695674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8B3B9E4C-7D7F-CBF1-697B-B9377D97C8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1940" y="6023138"/>
            <a:ext cx="2608269" cy="907998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3BA51D98-BCEF-B456-C860-56FF68ADF4C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4480" b="25708"/>
          <a:stretch/>
        </p:blipFill>
        <p:spPr>
          <a:xfrm>
            <a:off x="225227" y="6048131"/>
            <a:ext cx="2633488" cy="5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0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8455937" y="4110273"/>
            <a:ext cx="3500919" cy="2514815"/>
          </a:xfrm>
          <a:custGeom>
            <a:avLst/>
            <a:gdLst/>
            <a:ahLst/>
            <a:cxnLst/>
            <a:rect l="l" t="t" r="r" b="b"/>
            <a:pathLst>
              <a:path w="5661298" h="4238405">
                <a:moveTo>
                  <a:pt x="0" y="0"/>
                </a:moveTo>
                <a:lnTo>
                  <a:pt x="5661298" y="0"/>
                </a:lnTo>
                <a:lnTo>
                  <a:pt x="5661298" y="4238405"/>
                </a:lnTo>
                <a:lnTo>
                  <a:pt x="0" y="4238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6" name="TextBox 16"/>
          <p:cNvSpPr txBox="1"/>
          <p:nvPr/>
        </p:nvSpPr>
        <p:spPr>
          <a:xfrm>
            <a:off x="2230911" y="1368847"/>
            <a:ext cx="7899052" cy="59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5196"/>
              </a:lnSpc>
              <a:spcBef>
                <a:spcPct val="0"/>
              </a:spcBef>
            </a:pPr>
            <a:r>
              <a:rPr lang="en-US" sz="2500" spc="22" dirty="0">
                <a:solidFill>
                  <a:srgbClr val="103E7B"/>
                </a:solidFill>
                <a:latin typeface="Pangolin"/>
              </a:rPr>
              <a:t>La </a:t>
            </a:r>
            <a:r>
              <a:rPr lang="en-US" sz="2500" spc="22" dirty="0" err="1">
                <a:solidFill>
                  <a:srgbClr val="103E7B"/>
                </a:solidFill>
                <a:latin typeface="Pangolin"/>
              </a:rPr>
              <a:t>elaboración</a:t>
            </a:r>
            <a:r>
              <a:rPr lang="en-US" sz="2500" spc="22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2500" spc="22" dirty="0" err="1">
                <a:solidFill>
                  <a:srgbClr val="103E7B"/>
                </a:solidFill>
                <a:latin typeface="Pangolin"/>
              </a:rPr>
              <a:t>colectiva</a:t>
            </a:r>
            <a:r>
              <a:rPr lang="en-US" sz="2500" spc="22" dirty="0">
                <a:solidFill>
                  <a:srgbClr val="103E7B"/>
                </a:solidFill>
                <a:latin typeface="Pangolin"/>
              </a:rPr>
              <a:t> de </a:t>
            </a:r>
            <a:r>
              <a:rPr lang="en-US" sz="2500" spc="22" dirty="0" err="1">
                <a:solidFill>
                  <a:srgbClr val="103E7B"/>
                </a:solidFill>
                <a:latin typeface="Pangolin"/>
              </a:rPr>
              <a:t>normas</a:t>
            </a:r>
            <a:endParaRPr lang="en-US" sz="2500" spc="22" dirty="0">
              <a:solidFill>
                <a:srgbClr val="103E7B"/>
              </a:solidFill>
              <a:latin typeface="Pangoli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793890" y="2586211"/>
            <a:ext cx="7065333" cy="1840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73"/>
              </a:lnSpc>
              <a:spcBef>
                <a:spcPct val="0"/>
              </a:spcBef>
            </a:pPr>
            <a:r>
              <a:rPr lang="en-US" sz="2000" dirty="0">
                <a:solidFill>
                  <a:srgbClr val="103E7B"/>
                </a:solidFill>
                <a:latin typeface="Poppins Medium"/>
              </a:rPr>
              <a:t>Una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actividad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común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en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las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instituciones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educativas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es la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elaboración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grupal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de un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Acuerdo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Escolar de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convivencia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a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partir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de la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construcción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colectiva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de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normas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a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respetar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por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todos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los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miembros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de la </a:t>
            </a:r>
            <a:r>
              <a:rPr lang="en-US" sz="2000" dirty="0" err="1">
                <a:solidFill>
                  <a:srgbClr val="103E7B"/>
                </a:solidFill>
                <a:latin typeface="Poppins Medium"/>
              </a:rPr>
              <a:t>comunidad</a:t>
            </a:r>
            <a:r>
              <a:rPr lang="en-US" sz="2000" dirty="0">
                <a:solidFill>
                  <a:srgbClr val="103E7B"/>
                </a:solidFill>
                <a:latin typeface="Poppins Medium"/>
              </a:rPr>
              <a:t> educativa.*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01292" y="5811116"/>
            <a:ext cx="5645396" cy="678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800"/>
              </a:lnSpc>
            </a:pPr>
            <a:r>
              <a:rPr lang="en-US" sz="1500" dirty="0">
                <a:solidFill>
                  <a:srgbClr val="103E7B"/>
                </a:solidFill>
                <a:latin typeface="Open Sans"/>
              </a:rPr>
              <a:t>*Se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sugiere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consultar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Resolución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239/14 del CFE y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Resolución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del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Ministerio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de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Educación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de Córdoba 558/15.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81461" y="368878"/>
            <a:ext cx="7597953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7476" lvl="1" indent="-328738" algn="ctr">
              <a:lnSpc>
                <a:spcPts val="3624"/>
              </a:lnSpc>
              <a:buFont typeface="Arial"/>
              <a:buChar char="•"/>
            </a:pPr>
            <a:r>
              <a:rPr lang="en-US" sz="1500" dirty="0">
                <a:solidFill>
                  <a:srgbClr val="141466"/>
                </a:solidFill>
                <a:latin typeface="Poppins Bold"/>
              </a:rPr>
              <a:t>EXPERIENCIAS DE CONSTRUCCIÓN DE CIUDADANÍA EN LA ESCUELA</a:t>
            </a:r>
          </a:p>
        </p:txBody>
      </p:sp>
      <p:grpSp>
        <p:nvGrpSpPr>
          <p:cNvPr id="2" name="Google Shape;108;p3">
            <a:extLst>
              <a:ext uri="{FF2B5EF4-FFF2-40B4-BE49-F238E27FC236}">
                <a16:creationId xmlns:a16="http://schemas.microsoft.com/office/drawing/2014/main" id="{5B89E7F0-5CCC-0123-F32B-5D5870FCD8BC}"/>
              </a:ext>
            </a:extLst>
          </p:cNvPr>
          <p:cNvGrpSpPr/>
          <p:nvPr/>
        </p:nvGrpSpPr>
        <p:grpSpPr>
          <a:xfrm>
            <a:off x="0" y="-100864"/>
            <a:ext cx="1809750" cy="7111264"/>
            <a:chOff x="0" y="-100864"/>
            <a:chExt cx="1914900" cy="6958866"/>
          </a:xfrm>
        </p:grpSpPr>
        <p:pic>
          <p:nvPicPr>
            <p:cNvPr id="3" name="Google Shape;109;p3">
              <a:extLst>
                <a:ext uri="{FF2B5EF4-FFF2-40B4-BE49-F238E27FC236}">
                  <a16:creationId xmlns:a16="http://schemas.microsoft.com/office/drawing/2014/main" id="{BED75A80-EFAB-8DC5-628B-A39734A9E61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0;p3">
              <a:extLst>
                <a:ext uri="{FF2B5EF4-FFF2-40B4-BE49-F238E27FC236}">
                  <a16:creationId xmlns:a16="http://schemas.microsoft.com/office/drawing/2014/main" id="{CD211D9E-7D12-E571-F36A-A18E17BAA557}"/>
                </a:ext>
              </a:extLst>
            </p:cNvPr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97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3" name="Freeform 3"/>
          <p:cNvSpPr/>
          <p:nvPr/>
        </p:nvSpPr>
        <p:spPr>
          <a:xfrm>
            <a:off x="7385176" y="555450"/>
            <a:ext cx="2828973" cy="2492186"/>
          </a:xfrm>
          <a:custGeom>
            <a:avLst/>
            <a:gdLst/>
            <a:ahLst/>
            <a:cxnLst/>
            <a:rect l="l" t="t" r="r" b="b"/>
            <a:pathLst>
              <a:path w="5844595" h="5148803">
                <a:moveTo>
                  <a:pt x="0" y="0"/>
                </a:moveTo>
                <a:lnTo>
                  <a:pt x="5844595" y="0"/>
                </a:lnTo>
                <a:lnTo>
                  <a:pt x="5844595" y="5148803"/>
                </a:lnTo>
                <a:lnTo>
                  <a:pt x="0" y="514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58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6" name="TextBox 6"/>
          <p:cNvSpPr txBox="1"/>
          <p:nvPr/>
        </p:nvSpPr>
        <p:spPr>
          <a:xfrm>
            <a:off x="1977851" y="483381"/>
            <a:ext cx="5852601" cy="2841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780" spc="11" dirty="0">
                <a:solidFill>
                  <a:srgbClr val="103E7B"/>
                </a:solidFill>
                <a:latin typeface="Pangolin"/>
              </a:rPr>
              <a:t>La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Resolución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del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Consejo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Federal de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Educación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239/14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promueve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el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trabajo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con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dispositivos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concretos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para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el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aprendizaje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y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construcción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gradual de la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convivencia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,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apuntando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a que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los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/as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estudiantes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puedan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como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grupo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asumir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tareas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colectivas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de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creciente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complejidad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y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autonomía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,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siendo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así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el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tránsito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por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el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jardín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y la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escuela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una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oportunidad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para que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los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sujetos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se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sientan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1780" spc="11" dirty="0" err="1">
                <a:solidFill>
                  <a:srgbClr val="103E7B"/>
                </a:solidFill>
                <a:latin typeface="Pangolin"/>
              </a:rPr>
              <a:t>parte</a:t>
            </a:r>
            <a:r>
              <a:rPr lang="en-US" sz="1780" spc="11" dirty="0">
                <a:solidFill>
                  <a:srgbClr val="103E7B"/>
                </a:solidFill>
                <a:latin typeface="Pangolin"/>
              </a:rPr>
              <a:t>. </a:t>
            </a:r>
            <a:endParaRPr lang="en-US" sz="2433" spc="14" dirty="0">
              <a:solidFill>
                <a:srgbClr val="103E7B"/>
              </a:solidFill>
              <a:latin typeface="Pangolin"/>
            </a:endParaRPr>
          </a:p>
        </p:txBody>
      </p:sp>
      <p:sp>
        <p:nvSpPr>
          <p:cNvPr id="9" name="Freeform 9"/>
          <p:cNvSpPr/>
          <p:nvPr/>
        </p:nvSpPr>
        <p:spPr>
          <a:xfrm rot="-5496163">
            <a:off x="10899188" y="2559827"/>
            <a:ext cx="565831" cy="1397115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0" name="Freeform 10"/>
          <p:cNvSpPr/>
          <p:nvPr/>
        </p:nvSpPr>
        <p:spPr>
          <a:xfrm>
            <a:off x="3789851" y="3532751"/>
            <a:ext cx="3000401" cy="3149909"/>
          </a:xfrm>
          <a:custGeom>
            <a:avLst/>
            <a:gdLst/>
            <a:ahLst/>
            <a:cxnLst/>
            <a:rect l="l" t="t" r="r" b="b"/>
            <a:pathLst>
              <a:path w="5037645" h="5288667">
                <a:moveTo>
                  <a:pt x="0" y="0"/>
                </a:moveTo>
                <a:lnTo>
                  <a:pt x="5037645" y="0"/>
                </a:lnTo>
                <a:lnTo>
                  <a:pt x="5037645" y="5288668"/>
                </a:lnTo>
                <a:lnTo>
                  <a:pt x="0" y="5288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780" b="-3223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1" name="TextBox 11"/>
          <p:cNvSpPr txBox="1"/>
          <p:nvPr/>
        </p:nvSpPr>
        <p:spPr>
          <a:xfrm>
            <a:off x="7646932" y="1017528"/>
            <a:ext cx="2305462" cy="2030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107"/>
              </a:lnSpc>
              <a:spcBef>
                <a:spcPct val="0"/>
              </a:spcBef>
            </a:pP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En </a:t>
            </a:r>
            <a:r>
              <a:rPr lang="en-US" sz="2000" u="none" strike="noStrike" spc="17" dirty="0" err="1">
                <a:solidFill>
                  <a:srgbClr val="103E7B"/>
                </a:solidFill>
                <a:latin typeface="Bryndan Write"/>
              </a:rPr>
              <a:t>el</a:t>
            </a: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 Nivel </a:t>
            </a:r>
            <a:r>
              <a:rPr lang="en-US" sz="2000" u="none" strike="noStrike" spc="17" dirty="0" err="1">
                <a:solidFill>
                  <a:srgbClr val="103E7B"/>
                </a:solidFill>
                <a:latin typeface="Bryndan Write"/>
              </a:rPr>
              <a:t>Inicial</a:t>
            </a: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, se </a:t>
            </a:r>
            <a:r>
              <a:rPr lang="en-US" sz="2000" u="none" strike="noStrike" spc="17" dirty="0" err="1">
                <a:solidFill>
                  <a:srgbClr val="103E7B"/>
                </a:solidFill>
                <a:latin typeface="Bryndan Write"/>
              </a:rPr>
              <a:t>establecen</a:t>
            </a: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 las ASAMBLEAS o RONDAS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443458CC-78C5-622B-8D36-58C56B9B7186}"/>
              </a:ext>
            </a:extLst>
          </p:cNvPr>
          <p:cNvSpPr/>
          <p:nvPr/>
        </p:nvSpPr>
        <p:spPr>
          <a:xfrm>
            <a:off x="8799662" y="3711052"/>
            <a:ext cx="2828973" cy="2492186"/>
          </a:xfrm>
          <a:custGeom>
            <a:avLst/>
            <a:gdLst/>
            <a:ahLst/>
            <a:cxnLst/>
            <a:rect l="l" t="t" r="r" b="b"/>
            <a:pathLst>
              <a:path w="5844595" h="5148803">
                <a:moveTo>
                  <a:pt x="0" y="0"/>
                </a:moveTo>
                <a:lnTo>
                  <a:pt x="5844595" y="0"/>
                </a:lnTo>
                <a:lnTo>
                  <a:pt x="5844595" y="5148803"/>
                </a:lnTo>
                <a:lnTo>
                  <a:pt x="0" y="514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58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2" name="TextBox 12"/>
          <p:cNvSpPr txBox="1"/>
          <p:nvPr/>
        </p:nvSpPr>
        <p:spPr>
          <a:xfrm>
            <a:off x="9191108" y="4011700"/>
            <a:ext cx="2046083" cy="2057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107"/>
              </a:lnSpc>
              <a:spcBef>
                <a:spcPct val="0"/>
              </a:spcBef>
            </a:pP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y, </a:t>
            </a:r>
            <a:r>
              <a:rPr lang="en-US" sz="2000" u="none" strike="noStrike" spc="17" dirty="0" err="1">
                <a:solidFill>
                  <a:srgbClr val="103E7B"/>
                </a:solidFill>
                <a:latin typeface="Bryndan Write"/>
              </a:rPr>
              <a:t>en</a:t>
            </a: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000" u="none" strike="noStrike" spc="17" dirty="0" err="1">
                <a:solidFill>
                  <a:srgbClr val="103E7B"/>
                </a:solidFill>
                <a:latin typeface="Bryndan Write"/>
              </a:rPr>
              <a:t>el</a:t>
            </a: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 Nivel </a:t>
            </a:r>
            <a:r>
              <a:rPr lang="en-US" sz="2000" u="none" strike="noStrike" spc="17" dirty="0" err="1">
                <a:solidFill>
                  <a:srgbClr val="103E7B"/>
                </a:solidFill>
                <a:latin typeface="Bryndan Write"/>
              </a:rPr>
              <a:t>Primario</a:t>
            </a: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, </a:t>
            </a:r>
            <a:r>
              <a:rPr lang="en-US" sz="2000" u="none" strike="noStrike" spc="17" dirty="0" err="1">
                <a:solidFill>
                  <a:srgbClr val="103E7B"/>
                </a:solidFill>
                <a:latin typeface="Bryndan Write"/>
              </a:rPr>
              <a:t>los</a:t>
            </a:r>
            <a:r>
              <a:rPr lang="en-US" sz="2000" u="none" strike="noStrike" spc="17" dirty="0">
                <a:solidFill>
                  <a:srgbClr val="103E7B"/>
                </a:solidFill>
                <a:latin typeface="Bryndan Write"/>
              </a:rPr>
              <a:t> CONSEJOS DE AULA</a:t>
            </a:r>
          </a:p>
        </p:txBody>
      </p:sp>
      <p:grpSp>
        <p:nvGrpSpPr>
          <p:cNvPr id="4" name="Google Shape;108;p3">
            <a:extLst>
              <a:ext uri="{FF2B5EF4-FFF2-40B4-BE49-F238E27FC236}">
                <a16:creationId xmlns:a16="http://schemas.microsoft.com/office/drawing/2014/main" id="{65DD4E7F-22FA-EFEB-0A21-18A2199FA391}"/>
              </a:ext>
            </a:extLst>
          </p:cNvPr>
          <p:cNvGrpSpPr/>
          <p:nvPr/>
        </p:nvGrpSpPr>
        <p:grpSpPr>
          <a:xfrm>
            <a:off x="0" y="-126632"/>
            <a:ext cx="1388506" cy="7111264"/>
            <a:chOff x="0" y="-100864"/>
            <a:chExt cx="1914900" cy="6958866"/>
          </a:xfrm>
        </p:grpSpPr>
        <p:pic>
          <p:nvPicPr>
            <p:cNvPr id="7" name="Google Shape;109;p3">
              <a:extLst>
                <a:ext uri="{FF2B5EF4-FFF2-40B4-BE49-F238E27FC236}">
                  <a16:creationId xmlns:a16="http://schemas.microsoft.com/office/drawing/2014/main" id="{775D6CBB-37B1-0C0C-8682-C12058E6685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10;p3">
              <a:extLst>
                <a:ext uri="{FF2B5EF4-FFF2-40B4-BE49-F238E27FC236}">
                  <a16:creationId xmlns:a16="http://schemas.microsoft.com/office/drawing/2014/main" id="{E2B50FDD-BC6E-CA12-5222-044164D35110}"/>
                </a:ext>
              </a:extLst>
            </p:cNvPr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609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170778">
            <a:off x="795715" y="1171369"/>
            <a:ext cx="3050453" cy="2958511"/>
            <a:chOff x="0" y="0"/>
            <a:chExt cx="6675504" cy="6552608"/>
          </a:xfrm>
        </p:grpSpPr>
        <p:sp>
          <p:nvSpPr>
            <p:cNvPr id="4" name="Freeform 4"/>
            <p:cNvSpPr/>
            <p:nvPr/>
          </p:nvSpPr>
          <p:spPr>
            <a:xfrm>
              <a:off x="0" y="377767"/>
              <a:ext cx="6675504" cy="6174841"/>
            </a:xfrm>
            <a:custGeom>
              <a:avLst/>
              <a:gdLst/>
              <a:ahLst/>
              <a:cxnLst/>
              <a:rect l="l" t="t" r="r" b="b"/>
              <a:pathLst>
                <a:path w="6675504" h="6174841">
                  <a:moveTo>
                    <a:pt x="0" y="0"/>
                  </a:moveTo>
                  <a:lnTo>
                    <a:pt x="6675504" y="0"/>
                  </a:lnTo>
                  <a:lnTo>
                    <a:pt x="6675504" y="6174841"/>
                  </a:lnTo>
                  <a:lnTo>
                    <a:pt x="0" y="6174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94248" y="0"/>
              <a:ext cx="2955924" cy="898430"/>
            </a:xfrm>
            <a:custGeom>
              <a:avLst/>
              <a:gdLst/>
              <a:ahLst/>
              <a:cxnLst/>
              <a:rect l="l" t="t" r="r" b="b"/>
              <a:pathLst>
                <a:path w="2955924" h="898430">
                  <a:moveTo>
                    <a:pt x="0" y="0"/>
                  </a:moveTo>
                  <a:lnTo>
                    <a:pt x="2955924" y="0"/>
                  </a:lnTo>
                  <a:lnTo>
                    <a:pt x="2955924" y="898430"/>
                  </a:lnTo>
                  <a:lnTo>
                    <a:pt x="0" y="898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547030">
            <a:off x="4978383" y="1611388"/>
            <a:ext cx="6476595" cy="5876697"/>
            <a:chOff x="0" y="-93210"/>
            <a:chExt cx="13862965" cy="13612407"/>
          </a:xfrm>
        </p:grpSpPr>
        <p:sp>
          <p:nvSpPr>
            <p:cNvPr id="7" name="Freeform 7"/>
            <p:cNvSpPr/>
            <p:nvPr/>
          </p:nvSpPr>
          <p:spPr>
            <a:xfrm>
              <a:off x="0" y="695954"/>
              <a:ext cx="13862965" cy="12823243"/>
            </a:xfrm>
            <a:custGeom>
              <a:avLst/>
              <a:gdLst/>
              <a:ahLst/>
              <a:cxnLst/>
              <a:rect l="l" t="t" r="r" b="b"/>
              <a:pathLst>
                <a:path w="13862965" h="12823243">
                  <a:moveTo>
                    <a:pt x="0" y="0"/>
                  </a:moveTo>
                  <a:lnTo>
                    <a:pt x="13862965" y="0"/>
                  </a:lnTo>
                  <a:lnTo>
                    <a:pt x="13862965" y="12823243"/>
                  </a:lnTo>
                  <a:lnTo>
                    <a:pt x="0" y="12823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3629121" y="-93210"/>
              <a:ext cx="6578875" cy="1688660"/>
            </a:xfrm>
            <a:custGeom>
              <a:avLst/>
              <a:gdLst/>
              <a:ahLst/>
              <a:cxnLst/>
              <a:rect l="l" t="t" r="r" b="b"/>
              <a:pathLst>
                <a:path w="6578876" h="1688660">
                  <a:moveTo>
                    <a:pt x="0" y="0"/>
                  </a:moveTo>
                  <a:lnTo>
                    <a:pt x="6578877" y="0"/>
                  </a:lnTo>
                  <a:lnTo>
                    <a:pt x="6578877" y="1688660"/>
                  </a:lnTo>
                  <a:lnTo>
                    <a:pt x="0" y="1688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242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66324" y="4251590"/>
            <a:ext cx="3165015" cy="2295506"/>
          </a:xfrm>
          <a:custGeom>
            <a:avLst/>
            <a:gdLst/>
            <a:ahLst/>
            <a:cxnLst/>
            <a:rect l="l" t="t" r="r" b="b"/>
            <a:pathLst>
              <a:path w="4747523" h="3443259">
                <a:moveTo>
                  <a:pt x="0" y="0"/>
                </a:moveTo>
                <a:lnTo>
                  <a:pt x="4747523" y="0"/>
                </a:lnTo>
                <a:lnTo>
                  <a:pt x="4747523" y="3443259"/>
                </a:lnTo>
                <a:lnTo>
                  <a:pt x="0" y="3443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5" name="TextBox 15"/>
          <p:cNvSpPr txBox="1"/>
          <p:nvPr/>
        </p:nvSpPr>
        <p:spPr>
          <a:xfrm rot="21297633">
            <a:off x="1020239" y="2077590"/>
            <a:ext cx="2699526" cy="183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53"/>
              </a:lnSpc>
            </a:pP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Son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espacios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de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reunión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con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los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y las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estudiantes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bajo la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coordinación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del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docente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. </a:t>
            </a:r>
            <a:endParaRPr lang="en-US" sz="2038" spc="12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 rot="652756">
            <a:off x="5393919" y="2372935"/>
            <a:ext cx="5776891" cy="419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978" lvl="1" indent="-233489" algn="l">
              <a:lnSpc>
                <a:spcPts val="3027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</a:rPr>
              <a:t>Para RESOLVER CONFLICTOS de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manera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colectiva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66978" lvl="1" indent="-233489" algn="l">
              <a:lnSpc>
                <a:spcPts val="3027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</a:rPr>
              <a:t>Para TOMAR DECISIONES que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estén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al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alcance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los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/as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niños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/as. Por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ejemplo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elegir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juegos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para un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festejo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.</a:t>
            </a:r>
          </a:p>
          <a:p>
            <a:pPr marL="466978" lvl="1" indent="-233489" algn="l">
              <a:lnSpc>
                <a:spcPts val="3027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</a:rPr>
              <a:t>Para FORTALECER EL DIÁLOGO, LOS ACUERDOS Y EL INTERCAMBIO.</a:t>
            </a:r>
          </a:p>
          <a:p>
            <a:pPr marL="466978" lvl="1" indent="-233489" algn="l">
              <a:lnSpc>
                <a:spcPts val="3027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</a:rPr>
              <a:t>  PARA HACER PRESENTE LA VOZ DE LOS NIÑOS Y NIÑAS, SU POSIBILIDAD DE COMUNICAR Y EXPRESARSE. </a:t>
            </a:r>
          </a:p>
          <a:p>
            <a:pPr algn="l">
              <a:lnSpc>
                <a:spcPts val="3027"/>
              </a:lnSpc>
            </a:pPr>
            <a:endParaRPr lang="en-US" sz="2163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732768" y="495191"/>
            <a:ext cx="7395101" cy="45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469"/>
              </a:lnSpc>
            </a:pP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Asambleas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o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rondas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de sala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en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el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Nivel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Inicial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 rot="21252467">
            <a:off x="989126" y="1535302"/>
            <a:ext cx="2571830" cy="52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¿</a:t>
            </a:r>
            <a:r>
              <a:rPr lang="en-US" sz="2500" spc="19" dirty="0" err="1">
                <a:solidFill>
                  <a:srgbClr val="103E7B"/>
                </a:solidFill>
                <a:latin typeface="Bryndan Write"/>
              </a:rPr>
              <a:t>Qué</a:t>
            </a: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 son?</a:t>
            </a:r>
          </a:p>
        </p:txBody>
      </p:sp>
      <p:sp>
        <p:nvSpPr>
          <p:cNvPr id="19" name="TextBox 19"/>
          <p:cNvSpPr txBox="1"/>
          <p:nvPr/>
        </p:nvSpPr>
        <p:spPr>
          <a:xfrm rot="521622">
            <a:off x="7210410" y="1682807"/>
            <a:ext cx="3282195" cy="50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¿Para </a:t>
            </a:r>
            <a:r>
              <a:rPr lang="en-US" sz="2500" spc="19" dirty="0" err="1">
                <a:solidFill>
                  <a:srgbClr val="103E7B"/>
                </a:solidFill>
                <a:latin typeface="Bryndan Write"/>
              </a:rPr>
              <a:t>qué</a:t>
            </a: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500" spc="19" dirty="0" err="1">
                <a:solidFill>
                  <a:srgbClr val="103E7B"/>
                </a:solidFill>
                <a:latin typeface="Bryndan Write"/>
              </a:rPr>
              <a:t>sirven</a:t>
            </a: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88397C-CFA0-3DA0-8829-A146BEB14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547096"/>
            <a:ext cx="12192000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4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32947" y="204367"/>
            <a:ext cx="9845778" cy="6873410"/>
          </a:xfrm>
          <a:custGeom>
            <a:avLst/>
            <a:gdLst/>
            <a:ahLst/>
            <a:cxnLst/>
            <a:rect l="l" t="t" r="r" b="b"/>
            <a:pathLst>
              <a:path w="14768667" h="10310115">
                <a:moveTo>
                  <a:pt x="0" y="0"/>
                </a:moveTo>
                <a:lnTo>
                  <a:pt x="14768667" y="0"/>
                </a:lnTo>
                <a:lnTo>
                  <a:pt x="14768667" y="10310115"/>
                </a:lnTo>
                <a:lnTo>
                  <a:pt x="0" y="10310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250" t="-20383" r="-16897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9" name="Freeform 9"/>
          <p:cNvSpPr/>
          <p:nvPr/>
        </p:nvSpPr>
        <p:spPr>
          <a:xfrm>
            <a:off x="3811707" y="414228"/>
            <a:ext cx="3601863" cy="5218608"/>
          </a:xfrm>
          <a:custGeom>
            <a:avLst/>
            <a:gdLst/>
            <a:ahLst/>
            <a:cxnLst/>
            <a:rect l="l" t="t" r="r" b="b"/>
            <a:pathLst>
              <a:path w="5402794" h="7827912">
                <a:moveTo>
                  <a:pt x="0" y="0"/>
                </a:moveTo>
                <a:lnTo>
                  <a:pt x="5402794" y="0"/>
                </a:lnTo>
                <a:lnTo>
                  <a:pt x="5402794" y="7827912"/>
                </a:lnTo>
                <a:lnTo>
                  <a:pt x="0" y="7827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2" name="Google Shape;98;p2">
            <a:extLst>
              <a:ext uri="{FF2B5EF4-FFF2-40B4-BE49-F238E27FC236}">
                <a16:creationId xmlns:a16="http://schemas.microsoft.com/office/drawing/2014/main" id="{4BB573FC-595B-5AE2-6897-FCD78E360851}"/>
              </a:ext>
            </a:extLst>
          </p:cNvPr>
          <p:cNvGrpSpPr/>
          <p:nvPr/>
        </p:nvGrpSpPr>
        <p:grpSpPr>
          <a:xfrm>
            <a:off x="-159712" y="5637770"/>
            <a:ext cx="12511423" cy="1220231"/>
            <a:chOff x="-159712" y="5637770"/>
            <a:chExt cx="12511423" cy="1220231"/>
          </a:xfrm>
        </p:grpSpPr>
        <p:sp>
          <p:nvSpPr>
            <p:cNvPr id="3" name="Google Shape;99;p2">
              <a:extLst>
                <a:ext uri="{FF2B5EF4-FFF2-40B4-BE49-F238E27FC236}">
                  <a16:creationId xmlns:a16="http://schemas.microsoft.com/office/drawing/2014/main" id="{4DF020CF-6057-61EC-FABE-A86E042C0DA8}"/>
                </a:ext>
              </a:extLst>
            </p:cNvPr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100;p2">
              <a:extLst>
                <a:ext uri="{FF2B5EF4-FFF2-40B4-BE49-F238E27FC236}">
                  <a16:creationId xmlns:a16="http://schemas.microsoft.com/office/drawing/2014/main" id="{FD49A6BE-CA39-E852-9279-4B4B757E677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1;p2">
              <a:extLst>
                <a:ext uri="{FF2B5EF4-FFF2-40B4-BE49-F238E27FC236}">
                  <a16:creationId xmlns:a16="http://schemas.microsoft.com/office/drawing/2014/main" id="{71BE4CBE-3C6B-6E20-C362-7AE3FD3D49F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2;p2">
              <a:extLst>
                <a:ext uri="{FF2B5EF4-FFF2-40B4-BE49-F238E27FC236}">
                  <a16:creationId xmlns:a16="http://schemas.microsoft.com/office/drawing/2014/main" id="{FA653F8A-10A9-3C82-5AAE-89F8EC532ED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Imagen 7" descr="Texto&#10;&#10;Descripción generada automáticamente con confianza baja">
            <a:extLst>
              <a:ext uri="{FF2B5EF4-FFF2-40B4-BE49-F238E27FC236}">
                <a16:creationId xmlns:a16="http://schemas.microsoft.com/office/drawing/2014/main" id="{4D4C201C-6F9E-83DB-93F2-D158A2DDB5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738"/>
          <a:stretch/>
        </p:blipFill>
        <p:spPr>
          <a:xfrm>
            <a:off x="6091080" y="6082066"/>
            <a:ext cx="1971834" cy="695674"/>
          </a:xfrm>
          <a:prstGeom prst="rect">
            <a:avLst/>
          </a:prstGeom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D2B619FD-F4DF-5B09-90A1-D021A5939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940" y="6023138"/>
            <a:ext cx="2608269" cy="907998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264A2F02-F5F8-48F3-9498-D3B9C53CA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480" b="25708"/>
          <a:stretch/>
        </p:blipFill>
        <p:spPr>
          <a:xfrm>
            <a:off x="225227" y="6048131"/>
            <a:ext cx="2633488" cy="5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5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3" name="Group 3"/>
          <p:cNvGrpSpPr/>
          <p:nvPr/>
        </p:nvGrpSpPr>
        <p:grpSpPr>
          <a:xfrm rot="-127890">
            <a:off x="304147" y="2289246"/>
            <a:ext cx="3337752" cy="2799785"/>
            <a:chOff x="0" y="0"/>
            <a:chExt cx="6675504" cy="6552608"/>
          </a:xfrm>
        </p:grpSpPr>
        <p:sp>
          <p:nvSpPr>
            <p:cNvPr id="4" name="Freeform 4"/>
            <p:cNvSpPr/>
            <p:nvPr/>
          </p:nvSpPr>
          <p:spPr>
            <a:xfrm>
              <a:off x="0" y="377767"/>
              <a:ext cx="6675504" cy="6174841"/>
            </a:xfrm>
            <a:custGeom>
              <a:avLst/>
              <a:gdLst/>
              <a:ahLst/>
              <a:cxnLst/>
              <a:rect l="l" t="t" r="r" b="b"/>
              <a:pathLst>
                <a:path w="6675504" h="6174841">
                  <a:moveTo>
                    <a:pt x="0" y="0"/>
                  </a:moveTo>
                  <a:lnTo>
                    <a:pt x="6675504" y="0"/>
                  </a:lnTo>
                  <a:lnTo>
                    <a:pt x="6675504" y="6174841"/>
                  </a:lnTo>
                  <a:lnTo>
                    <a:pt x="0" y="6174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94248" y="0"/>
              <a:ext cx="2955924" cy="898430"/>
            </a:xfrm>
            <a:custGeom>
              <a:avLst/>
              <a:gdLst/>
              <a:ahLst/>
              <a:cxnLst/>
              <a:rect l="l" t="t" r="r" b="b"/>
              <a:pathLst>
                <a:path w="2955924" h="898430">
                  <a:moveTo>
                    <a:pt x="0" y="0"/>
                  </a:moveTo>
                  <a:lnTo>
                    <a:pt x="2955924" y="0"/>
                  </a:lnTo>
                  <a:lnTo>
                    <a:pt x="2955924" y="898430"/>
                  </a:lnTo>
                  <a:lnTo>
                    <a:pt x="0" y="898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</p:grpSp>
      <p:grpSp>
        <p:nvGrpSpPr>
          <p:cNvPr id="6" name="Group 6"/>
          <p:cNvGrpSpPr/>
          <p:nvPr/>
        </p:nvGrpSpPr>
        <p:grpSpPr>
          <a:xfrm rot="174295">
            <a:off x="3786406" y="1829569"/>
            <a:ext cx="7709777" cy="5437570"/>
            <a:chOff x="0" y="0"/>
            <a:chExt cx="15306677" cy="14927108"/>
          </a:xfrm>
        </p:grpSpPr>
        <p:sp>
          <p:nvSpPr>
            <p:cNvPr id="7" name="Freeform 7"/>
            <p:cNvSpPr/>
            <p:nvPr/>
          </p:nvSpPr>
          <p:spPr>
            <a:xfrm>
              <a:off x="0" y="768432"/>
              <a:ext cx="15306677" cy="14158677"/>
            </a:xfrm>
            <a:custGeom>
              <a:avLst/>
              <a:gdLst/>
              <a:ahLst/>
              <a:cxnLst/>
              <a:rect l="l" t="t" r="r" b="b"/>
              <a:pathLst>
                <a:path w="15306677" h="14158677">
                  <a:moveTo>
                    <a:pt x="0" y="0"/>
                  </a:moveTo>
                  <a:lnTo>
                    <a:pt x="15306677" y="0"/>
                  </a:lnTo>
                  <a:lnTo>
                    <a:pt x="15306677" y="14158676"/>
                  </a:lnTo>
                  <a:lnTo>
                    <a:pt x="0" y="1415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21333" y="0"/>
              <a:ext cx="7264011" cy="1864520"/>
            </a:xfrm>
            <a:custGeom>
              <a:avLst/>
              <a:gdLst/>
              <a:ahLst/>
              <a:cxnLst/>
              <a:rect l="l" t="t" r="r" b="b"/>
              <a:pathLst>
                <a:path w="7264011" h="1864520">
                  <a:moveTo>
                    <a:pt x="0" y="0"/>
                  </a:moveTo>
                  <a:lnTo>
                    <a:pt x="7264011" y="0"/>
                  </a:lnTo>
                  <a:lnTo>
                    <a:pt x="7264011" y="1864520"/>
                  </a:lnTo>
                  <a:lnTo>
                    <a:pt x="0" y="186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242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</p:grpSp>
      <p:sp>
        <p:nvSpPr>
          <p:cNvPr id="12" name="TextBox 12"/>
          <p:cNvSpPr txBox="1"/>
          <p:nvPr/>
        </p:nvSpPr>
        <p:spPr>
          <a:xfrm rot="212183">
            <a:off x="4060872" y="2671733"/>
            <a:ext cx="7072057" cy="4423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585" lvl="1" indent="-226293" algn="l">
              <a:lnSpc>
                <a:spcPts val="2934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</a:rPr>
              <a:t>Son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dispositivos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con un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encuadre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específico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que se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realizan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todos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los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grados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de la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institución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del Nivel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Primario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. </a:t>
            </a:r>
          </a:p>
          <a:p>
            <a:pPr marL="452585" lvl="1" indent="-226293" algn="l">
              <a:lnSpc>
                <a:spcPts val="2934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</a:rPr>
              <a:t>Lo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integran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la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totalidad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estudiantes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del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grado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docentes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grado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y de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áreas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curriculares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. </a:t>
            </a:r>
          </a:p>
          <a:p>
            <a:pPr marL="452585" lvl="1" indent="-226293" algn="l">
              <a:lnSpc>
                <a:spcPts val="2934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Poppins"/>
              </a:rPr>
              <a:t>En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el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primer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ciclo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probablemente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adopten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una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conformación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similar a las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asambleas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o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rondas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nivel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inicial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para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progresivamente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favorecer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que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estos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espacios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propongan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actividades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más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oppins"/>
              </a:rPr>
              <a:t>complejas</a:t>
            </a:r>
            <a:r>
              <a:rPr lang="en-US" sz="2000" dirty="0">
                <a:solidFill>
                  <a:srgbClr val="FFFFFF"/>
                </a:solidFill>
                <a:latin typeface="Poppins"/>
              </a:rPr>
              <a:t>. </a:t>
            </a:r>
          </a:p>
          <a:p>
            <a:pPr algn="l">
              <a:lnSpc>
                <a:spcPts val="2934"/>
              </a:lnSpc>
            </a:pPr>
            <a:endParaRPr lang="en-US" sz="2096" dirty="0">
              <a:solidFill>
                <a:srgbClr val="FFFFFF"/>
              </a:solidFill>
              <a:latin typeface="Poppins"/>
            </a:endParaRPr>
          </a:p>
          <a:p>
            <a:pPr algn="l">
              <a:lnSpc>
                <a:spcPts val="2934"/>
              </a:lnSpc>
            </a:pPr>
            <a:endParaRPr lang="en-US" sz="2096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 rot="-127890">
            <a:off x="494302" y="3300715"/>
            <a:ext cx="3133762" cy="1469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24"/>
              </a:lnSpc>
            </a:pPr>
            <a:r>
              <a:rPr lang="en-US" sz="2088" spc="12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Se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constituyen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espacios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de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escucha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,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toma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y </a:t>
            </a:r>
            <a:r>
              <a:rPr lang="en-US" sz="2000" spc="12" dirty="0" err="1">
                <a:solidFill>
                  <a:srgbClr val="FFFFFF"/>
                </a:solidFill>
                <a:latin typeface="Poppins Medium"/>
              </a:rPr>
              <a:t>circulación</a:t>
            </a:r>
            <a:r>
              <a:rPr lang="en-US" sz="2000" spc="12" dirty="0">
                <a:solidFill>
                  <a:srgbClr val="FFFFFF"/>
                </a:solidFill>
                <a:latin typeface="Poppins Medium"/>
              </a:rPr>
              <a:t> de la palabra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8056" y="741380"/>
            <a:ext cx="7666066" cy="45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69"/>
              </a:lnSpc>
            </a:pPr>
            <a:r>
              <a:rPr lang="en-US" sz="3000" spc="23" dirty="0">
                <a:solidFill>
                  <a:srgbClr val="103E7B"/>
                </a:solidFill>
                <a:latin typeface="Pangolin"/>
              </a:rPr>
              <a:t>Los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Consejos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de aula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en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el</a:t>
            </a:r>
            <a:r>
              <a:rPr lang="en-US" sz="3000" spc="23" dirty="0">
                <a:solidFill>
                  <a:srgbClr val="103E7B"/>
                </a:solidFill>
                <a:latin typeface="Pangolin"/>
              </a:rPr>
              <a:t> Nivel </a:t>
            </a:r>
            <a:r>
              <a:rPr lang="en-US" sz="3000" spc="23" dirty="0" err="1">
                <a:solidFill>
                  <a:srgbClr val="103E7B"/>
                </a:solidFill>
                <a:latin typeface="Pangolin"/>
              </a:rPr>
              <a:t>Primario</a:t>
            </a:r>
            <a:endParaRPr lang="en-US" sz="3000" spc="23" dirty="0">
              <a:solidFill>
                <a:srgbClr val="103E7B"/>
              </a:solidFill>
              <a:latin typeface="Pangolin"/>
            </a:endParaRPr>
          </a:p>
        </p:txBody>
      </p:sp>
      <p:sp>
        <p:nvSpPr>
          <p:cNvPr id="18" name="TextBox 18"/>
          <p:cNvSpPr txBox="1"/>
          <p:nvPr/>
        </p:nvSpPr>
        <p:spPr>
          <a:xfrm rot="21377670">
            <a:off x="340150" y="2633220"/>
            <a:ext cx="3088381" cy="50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¿Para </a:t>
            </a:r>
            <a:r>
              <a:rPr lang="en-US" sz="2500" spc="19" dirty="0" err="1">
                <a:solidFill>
                  <a:srgbClr val="103E7B"/>
                </a:solidFill>
                <a:latin typeface="Bryndan Write"/>
              </a:rPr>
              <a:t>qué</a:t>
            </a: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500" spc="19" dirty="0" err="1">
                <a:solidFill>
                  <a:srgbClr val="103E7B"/>
                </a:solidFill>
                <a:latin typeface="Bryndan Write"/>
              </a:rPr>
              <a:t>sirven</a:t>
            </a: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 rot="204933">
            <a:off x="6247822" y="1837658"/>
            <a:ext cx="3282195" cy="52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¿</a:t>
            </a:r>
            <a:r>
              <a:rPr lang="en-US" sz="2500" spc="19" dirty="0" err="1">
                <a:solidFill>
                  <a:srgbClr val="103E7B"/>
                </a:solidFill>
                <a:latin typeface="Bryndan Write"/>
              </a:rPr>
              <a:t>Qué</a:t>
            </a:r>
            <a:r>
              <a:rPr lang="en-US" sz="2500" spc="19" dirty="0">
                <a:solidFill>
                  <a:srgbClr val="103E7B"/>
                </a:solidFill>
                <a:latin typeface="Bryndan Write"/>
              </a:rPr>
              <a:t> son?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588952-0DF3-66B6-D7E0-0CFB64F6E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537158"/>
            <a:ext cx="12192000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0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10297" y="1531000"/>
            <a:ext cx="2851201" cy="3796001"/>
            <a:chOff x="0" y="0"/>
            <a:chExt cx="3663950" cy="487807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t="-5463" b="-5463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25507" y="207515"/>
            <a:ext cx="6976693" cy="736621"/>
          </a:xfrm>
          <a:custGeom>
            <a:avLst/>
            <a:gdLst/>
            <a:ahLst/>
            <a:cxnLst/>
            <a:rect l="l" t="t" r="r" b="b"/>
            <a:pathLst>
              <a:path w="10465040" h="1104931">
                <a:moveTo>
                  <a:pt x="0" y="0"/>
                </a:moveTo>
                <a:lnTo>
                  <a:pt x="10465040" y="0"/>
                </a:lnTo>
                <a:lnTo>
                  <a:pt x="10465040" y="1104931"/>
                </a:lnTo>
                <a:lnTo>
                  <a:pt x="0" y="1104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5837" r="-104" b="-26546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2" name="Freeform 12"/>
          <p:cNvSpPr/>
          <p:nvPr/>
        </p:nvSpPr>
        <p:spPr>
          <a:xfrm>
            <a:off x="4589138" y="3764880"/>
            <a:ext cx="4177550" cy="2850063"/>
          </a:xfrm>
          <a:custGeom>
            <a:avLst/>
            <a:gdLst/>
            <a:ahLst/>
            <a:cxnLst/>
            <a:rect l="l" t="t" r="r" b="b"/>
            <a:pathLst>
              <a:path w="6266325" h="4275094">
                <a:moveTo>
                  <a:pt x="0" y="0"/>
                </a:moveTo>
                <a:lnTo>
                  <a:pt x="6266325" y="0"/>
                </a:lnTo>
                <a:lnTo>
                  <a:pt x="6266325" y="4275094"/>
                </a:lnTo>
                <a:lnTo>
                  <a:pt x="0" y="4275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577" t="-27095" r="-68041" b="-14689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3" name="Freeform 13"/>
          <p:cNvSpPr/>
          <p:nvPr/>
        </p:nvSpPr>
        <p:spPr>
          <a:xfrm>
            <a:off x="4584304" y="1476241"/>
            <a:ext cx="3975893" cy="2240957"/>
          </a:xfrm>
          <a:custGeom>
            <a:avLst/>
            <a:gdLst/>
            <a:ahLst/>
            <a:cxnLst/>
            <a:rect l="l" t="t" r="r" b="b"/>
            <a:pathLst>
              <a:path w="5963839" h="3361436">
                <a:moveTo>
                  <a:pt x="0" y="0"/>
                </a:moveTo>
                <a:lnTo>
                  <a:pt x="5963838" y="0"/>
                </a:lnTo>
                <a:lnTo>
                  <a:pt x="5963838" y="3361437"/>
                </a:lnTo>
                <a:lnTo>
                  <a:pt x="0" y="33614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4" name="Freeform 14"/>
          <p:cNvSpPr/>
          <p:nvPr/>
        </p:nvSpPr>
        <p:spPr>
          <a:xfrm>
            <a:off x="8670476" y="207515"/>
            <a:ext cx="3315179" cy="3315179"/>
          </a:xfrm>
          <a:custGeom>
            <a:avLst/>
            <a:gdLst/>
            <a:ahLst/>
            <a:cxnLst/>
            <a:rect l="l" t="t" r="r" b="b"/>
            <a:pathLst>
              <a:path w="4972769" h="4972769">
                <a:moveTo>
                  <a:pt x="0" y="0"/>
                </a:moveTo>
                <a:lnTo>
                  <a:pt x="4972769" y="0"/>
                </a:lnTo>
                <a:lnTo>
                  <a:pt x="4972769" y="4972769"/>
                </a:lnTo>
                <a:lnTo>
                  <a:pt x="0" y="4972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5" name="TextBox 15"/>
          <p:cNvSpPr txBox="1"/>
          <p:nvPr/>
        </p:nvSpPr>
        <p:spPr>
          <a:xfrm>
            <a:off x="1711682" y="218137"/>
            <a:ext cx="6905537" cy="65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69"/>
              </a:lnSpc>
              <a:spcBef>
                <a:spcPct val="0"/>
              </a:spcBef>
            </a:pPr>
            <a:r>
              <a:rPr lang="en-US" sz="1835" dirty="0">
                <a:solidFill>
                  <a:srgbClr val="103E7B"/>
                </a:solidFill>
                <a:latin typeface="Poppins Medium"/>
              </a:rPr>
              <a:t>Horacio Cárdenas (2022)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sistematiza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su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experiencia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de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más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de once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años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en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una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escuela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primaria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35" dirty="0" err="1">
                <a:solidFill>
                  <a:srgbClr val="103E7B"/>
                </a:solidFill>
                <a:latin typeface="Poppins Medium"/>
              </a:rPr>
              <a:t>en</a:t>
            </a:r>
            <a:r>
              <a:rPr lang="en-US" sz="1835" dirty="0">
                <a:solidFill>
                  <a:srgbClr val="103E7B"/>
                </a:solidFill>
                <a:latin typeface="Poppins Medium"/>
              </a:rPr>
              <a:t> la CABA.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47511" y="243437"/>
            <a:ext cx="2936391" cy="3369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65"/>
              </a:lnSpc>
            </a:pPr>
            <a:endParaRPr sz="800" dirty="0"/>
          </a:p>
          <a:p>
            <a:pPr algn="l">
              <a:lnSpc>
                <a:spcPts val="2365"/>
              </a:lnSpc>
              <a:spcBef>
                <a:spcPct val="0"/>
              </a:spcBef>
            </a:pP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“La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asamblea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de aula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expresa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una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manera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de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trabajar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la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convivencia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escolar y, al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mismo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tiempo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, de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nombrar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y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conocer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el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mundo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,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una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forma de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aprender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mucho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más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profunda que la simple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disposición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geométrica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 de las </a:t>
            </a:r>
            <a:r>
              <a:rPr lang="en-US" sz="1689" dirty="0" err="1">
                <a:solidFill>
                  <a:srgbClr val="103E7B"/>
                </a:solidFill>
                <a:latin typeface="Poppins Medium Italics"/>
              </a:rPr>
              <a:t>sillas</a:t>
            </a:r>
            <a:r>
              <a:rPr lang="en-US" sz="1689" dirty="0">
                <a:solidFill>
                  <a:srgbClr val="103E7B"/>
                </a:solidFill>
                <a:latin typeface="Poppins Medium Italics"/>
              </a:rPr>
              <a:t>”.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11151" y="4126721"/>
            <a:ext cx="3804738" cy="204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61"/>
              </a:lnSpc>
            </a:pP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“Este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texto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es un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ensamble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de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relatos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y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reflexiones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nacidos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en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las aulas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alrededor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de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una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dinámica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sencilla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y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honda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a la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vez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: la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asamblea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de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grado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,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consejo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de aula o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ronda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 de </a:t>
            </a:r>
            <a:r>
              <a:rPr lang="en-US" sz="1901" dirty="0" err="1">
                <a:solidFill>
                  <a:srgbClr val="103E7B"/>
                </a:solidFill>
                <a:latin typeface="Poppins Medium Italics"/>
              </a:rPr>
              <a:t>intercambio</a:t>
            </a:r>
            <a:r>
              <a:rPr lang="en-US" sz="1901" dirty="0">
                <a:solidFill>
                  <a:srgbClr val="103E7B"/>
                </a:solidFill>
                <a:latin typeface="Poppins Medium Italics"/>
              </a:rPr>
              <a:t>”.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23440" y="2013790"/>
            <a:ext cx="3475421" cy="1337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41"/>
              </a:lnSpc>
              <a:spcBef>
                <a:spcPct val="0"/>
              </a:spcBef>
            </a:pPr>
            <a:r>
              <a:rPr lang="en-US" sz="1887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“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Allí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anduvimos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asambleando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 con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muchos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grupos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,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desde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tercero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 hasta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séptimo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 </a:t>
            </a:r>
            <a:r>
              <a:rPr lang="en-US" sz="1887" dirty="0" err="1">
                <a:solidFill>
                  <a:srgbClr val="103E7B"/>
                </a:solidFill>
                <a:latin typeface="Poppins Medium Italics"/>
              </a:rPr>
              <a:t>grado</a:t>
            </a:r>
            <a:r>
              <a:rPr lang="en-US" sz="1887" dirty="0">
                <a:solidFill>
                  <a:srgbClr val="103E7B"/>
                </a:solidFill>
                <a:latin typeface="Poppins Medium Italics"/>
              </a:rPr>
              <a:t>”.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11943" y="1112898"/>
            <a:ext cx="3315959" cy="530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387"/>
              </a:lnSpc>
            </a:pPr>
            <a:r>
              <a:rPr lang="en-US" sz="3000" dirty="0">
                <a:solidFill>
                  <a:srgbClr val="103E7B"/>
                </a:solidFill>
                <a:latin typeface="Amaranth Bold" panose="00000800000000000000" pitchFamily="50" charset="0"/>
              </a:rPr>
              <a:t>Dice </a:t>
            </a:r>
            <a:r>
              <a:rPr lang="en-US" sz="3000" dirty="0" err="1">
                <a:solidFill>
                  <a:srgbClr val="103E7B"/>
                </a:solidFill>
                <a:latin typeface="Amaranth Bold" panose="00000800000000000000" pitchFamily="50" charset="0"/>
              </a:rPr>
              <a:t>el</a:t>
            </a:r>
            <a:r>
              <a:rPr lang="en-US" sz="3000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dirty="0" err="1">
                <a:solidFill>
                  <a:srgbClr val="103E7B"/>
                </a:solidFill>
                <a:latin typeface="Amaranth Bold" panose="00000800000000000000" pitchFamily="50" charset="0"/>
              </a:rPr>
              <a:t>autor</a:t>
            </a:r>
            <a:r>
              <a:rPr lang="en-US" sz="3000" dirty="0">
                <a:solidFill>
                  <a:srgbClr val="103E7B"/>
                </a:solidFill>
                <a:latin typeface="Amaranth Bold" panose="00000800000000000000" pitchFamily="50" charset="0"/>
              </a:rPr>
              <a:t>: </a:t>
            </a:r>
          </a:p>
        </p:txBody>
      </p:sp>
      <p:sp>
        <p:nvSpPr>
          <p:cNvPr id="20" name="Freeform 20"/>
          <p:cNvSpPr/>
          <p:nvPr/>
        </p:nvSpPr>
        <p:spPr>
          <a:xfrm>
            <a:off x="8891868" y="3641040"/>
            <a:ext cx="3002477" cy="3002477"/>
          </a:xfrm>
          <a:custGeom>
            <a:avLst/>
            <a:gdLst/>
            <a:ahLst/>
            <a:cxnLst/>
            <a:rect l="l" t="t" r="r" b="b"/>
            <a:pathLst>
              <a:path w="4503715" h="4503715">
                <a:moveTo>
                  <a:pt x="0" y="0"/>
                </a:moveTo>
                <a:lnTo>
                  <a:pt x="4503716" y="0"/>
                </a:lnTo>
                <a:lnTo>
                  <a:pt x="4503716" y="4503716"/>
                </a:lnTo>
                <a:lnTo>
                  <a:pt x="0" y="4503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21" name="TextBox 21"/>
          <p:cNvSpPr txBox="1"/>
          <p:nvPr/>
        </p:nvSpPr>
        <p:spPr>
          <a:xfrm>
            <a:off x="9049263" y="3853514"/>
            <a:ext cx="2845081" cy="2319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9"/>
              </a:lnSpc>
            </a:pP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“La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asamblea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no es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una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receta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que se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debe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aplicar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; no es un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método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ni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una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mera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técnica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”. “No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hace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falta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saber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previamente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 algo </a:t>
            </a:r>
            <a:r>
              <a:rPr lang="en-US" sz="1603" spc="80" dirty="0" err="1">
                <a:solidFill>
                  <a:srgbClr val="103E7B"/>
                </a:solidFill>
                <a:latin typeface="Open Sauce Italics"/>
              </a:rPr>
              <a:t>específico</a:t>
            </a:r>
            <a:r>
              <a:rPr lang="en-US" sz="1603" spc="80" dirty="0">
                <a:solidFill>
                  <a:srgbClr val="103E7B"/>
                </a:solidFill>
                <a:latin typeface="Open Sauce Italics"/>
              </a:rPr>
              <a:t>: </a:t>
            </a:r>
            <a:r>
              <a:rPr lang="en-US" sz="1603" spc="80" dirty="0">
                <a:solidFill>
                  <a:srgbClr val="103E7B"/>
                </a:solidFill>
                <a:latin typeface="Open Sauce Bold Italics"/>
              </a:rPr>
              <a:t>es </a:t>
            </a:r>
            <a:r>
              <a:rPr lang="en-US" sz="1603" spc="80" dirty="0" err="1">
                <a:solidFill>
                  <a:srgbClr val="103E7B"/>
                </a:solidFill>
                <a:latin typeface="Open Sauce Bold Italics"/>
              </a:rPr>
              <a:t>cuestión</a:t>
            </a:r>
            <a:endParaRPr lang="en-US" sz="1603" spc="80" dirty="0">
              <a:solidFill>
                <a:srgbClr val="103E7B"/>
              </a:solidFill>
              <a:latin typeface="Open Sauce Bold Italics"/>
            </a:endParaRPr>
          </a:p>
          <a:p>
            <a:pPr algn="l">
              <a:lnSpc>
                <a:spcPts val="2309"/>
              </a:lnSpc>
            </a:pPr>
            <a:r>
              <a:rPr lang="en-US" sz="1603" spc="80" dirty="0">
                <a:solidFill>
                  <a:srgbClr val="103E7B"/>
                </a:solidFill>
                <a:latin typeface="Open Sauce Bold Italics"/>
              </a:rPr>
              <a:t>de </a:t>
            </a:r>
            <a:r>
              <a:rPr lang="en-US" sz="1603" spc="80" dirty="0" err="1">
                <a:solidFill>
                  <a:srgbClr val="103E7B"/>
                </a:solidFill>
                <a:latin typeface="Open Sauce Bold Italics"/>
              </a:rPr>
              <a:t>animarse</a:t>
            </a:r>
            <a:r>
              <a:rPr lang="en-US" sz="1603" spc="80" dirty="0">
                <a:solidFill>
                  <a:srgbClr val="103E7B"/>
                </a:solidFill>
                <a:latin typeface="Open Sauce Bold Italics"/>
              </a:rPr>
              <a:t> y </a:t>
            </a:r>
            <a:r>
              <a:rPr lang="en-US" sz="1603" spc="80" dirty="0" err="1">
                <a:solidFill>
                  <a:srgbClr val="103E7B"/>
                </a:solidFill>
                <a:latin typeface="Open Sauce Bold Italics"/>
              </a:rPr>
              <a:t>proponer</a:t>
            </a:r>
            <a:r>
              <a:rPr lang="en-US" sz="1603" spc="80" dirty="0">
                <a:solidFill>
                  <a:srgbClr val="103E7B"/>
                </a:solidFill>
                <a:latin typeface="Open Sauce Bold Italics"/>
              </a:rPr>
              <a:t>”.</a:t>
            </a:r>
          </a:p>
        </p:txBody>
      </p:sp>
      <p:grpSp>
        <p:nvGrpSpPr>
          <p:cNvPr id="2" name="Google Shape;108;p3">
            <a:extLst>
              <a:ext uri="{FF2B5EF4-FFF2-40B4-BE49-F238E27FC236}">
                <a16:creationId xmlns:a16="http://schemas.microsoft.com/office/drawing/2014/main" id="{77CEFF5D-95D4-0939-13EA-B2FE892A0F48}"/>
              </a:ext>
            </a:extLst>
          </p:cNvPr>
          <p:cNvGrpSpPr/>
          <p:nvPr/>
        </p:nvGrpSpPr>
        <p:grpSpPr>
          <a:xfrm>
            <a:off x="-247650" y="-126632"/>
            <a:ext cx="1411367" cy="7111264"/>
            <a:chOff x="0" y="-100864"/>
            <a:chExt cx="1914900" cy="6958866"/>
          </a:xfrm>
        </p:grpSpPr>
        <p:pic>
          <p:nvPicPr>
            <p:cNvPr id="3" name="Google Shape;109;p3">
              <a:extLst>
                <a:ext uri="{FF2B5EF4-FFF2-40B4-BE49-F238E27FC236}">
                  <a16:creationId xmlns:a16="http://schemas.microsoft.com/office/drawing/2014/main" id="{5BB7F6E6-33CE-6059-678A-15FFBA742CC1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0;p3">
              <a:extLst>
                <a:ext uri="{FF2B5EF4-FFF2-40B4-BE49-F238E27FC236}">
                  <a16:creationId xmlns:a16="http://schemas.microsoft.com/office/drawing/2014/main" id="{25471B53-D394-ED87-6F55-0D26CF674FCC}"/>
                </a:ext>
              </a:extLst>
            </p:cNvPr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52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574650" y="1095374"/>
            <a:ext cx="3486115" cy="3657602"/>
            <a:chOff x="0" y="0"/>
            <a:chExt cx="1377230" cy="19632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7230" cy="1963237"/>
            </a:xfrm>
            <a:custGeom>
              <a:avLst/>
              <a:gdLst/>
              <a:ahLst/>
              <a:cxnLst/>
              <a:rect l="l" t="t" r="r" b="b"/>
              <a:pathLst>
                <a:path w="1377230" h="1963237">
                  <a:moveTo>
                    <a:pt x="148053" y="0"/>
                  </a:moveTo>
                  <a:lnTo>
                    <a:pt x="1229178" y="0"/>
                  </a:lnTo>
                  <a:cubicBezTo>
                    <a:pt x="1268444" y="0"/>
                    <a:pt x="1306102" y="15598"/>
                    <a:pt x="1333867" y="43364"/>
                  </a:cubicBezTo>
                  <a:cubicBezTo>
                    <a:pt x="1361632" y="71129"/>
                    <a:pt x="1377230" y="108787"/>
                    <a:pt x="1377230" y="148053"/>
                  </a:cubicBezTo>
                  <a:lnTo>
                    <a:pt x="1377230" y="1815185"/>
                  </a:lnTo>
                  <a:cubicBezTo>
                    <a:pt x="1377230" y="1896952"/>
                    <a:pt x="1310945" y="1963237"/>
                    <a:pt x="1229178" y="1963237"/>
                  </a:cubicBezTo>
                  <a:lnTo>
                    <a:pt x="148053" y="1963237"/>
                  </a:lnTo>
                  <a:cubicBezTo>
                    <a:pt x="66285" y="1963237"/>
                    <a:pt x="0" y="1896952"/>
                    <a:pt x="0" y="1815185"/>
                  </a:cubicBezTo>
                  <a:lnTo>
                    <a:pt x="0" y="148053"/>
                  </a:lnTo>
                  <a:cubicBezTo>
                    <a:pt x="0" y="66285"/>
                    <a:pt x="66285" y="0"/>
                    <a:pt x="148053" y="0"/>
                  </a:cubicBezTo>
                  <a:close/>
                </a:path>
              </a:pathLst>
            </a:custGeom>
            <a:solidFill>
              <a:srgbClr val="EDC55F"/>
            </a:solidFill>
            <a:ln w="762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377230" cy="19918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08415" y="1095375"/>
            <a:ext cx="3306509" cy="3657601"/>
            <a:chOff x="0" y="0"/>
            <a:chExt cx="1306275" cy="1948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6275" cy="1948011"/>
            </a:xfrm>
            <a:custGeom>
              <a:avLst/>
              <a:gdLst/>
              <a:ahLst/>
              <a:cxnLst/>
              <a:rect l="l" t="t" r="r" b="b"/>
              <a:pathLst>
                <a:path w="1306275" h="1948011">
                  <a:moveTo>
                    <a:pt x="156095" y="0"/>
                  </a:moveTo>
                  <a:lnTo>
                    <a:pt x="1150180" y="0"/>
                  </a:lnTo>
                  <a:cubicBezTo>
                    <a:pt x="1236389" y="0"/>
                    <a:pt x="1306275" y="69886"/>
                    <a:pt x="1306275" y="156095"/>
                  </a:cubicBezTo>
                  <a:lnTo>
                    <a:pt x="1306275" y="1791916"/>
                  </a:lnTo>
                  <a:cubicBezTo>
                    <a:pt x="1306275" y="1833315"/>
                    <a:pt x="1289829" y="1873018"/>
                    <a:pt x="1260556" y="1902292"/>
                  </a:cubicBezTo>
                  <a:cubicBezTo>
                    <a:pt x="1231283" y="1931565"/>
                    <a:pt x="1191579" y="1948011"/>
                    <a:pt x="1150180" y="1948011"/>
                  </a:cubicBezTo>
                  <a:lnTo>
                    <a:pt x="156095" y="1948011"/>
                  </a:lnTo>
                  <a:cubicBezTo>
                    <a:pt x="114696" y="1948011"/>
                    <a:pt x="74992" y="1931565"/>
                    <a:pt x="45719" y="1902292"/>
                  </a:cubicBezTo>
                  <a:cubicBezTo>
                    <a:pt x="16446" y="1873018"/>
                    <a:pt x="0" y="1833315"/>
                    <a:pt x="0" y="1791916"/>
                  </a:cubicBezTo>
                  <a:lnTo>
                    <a:pt x="0" y="156095"/>
                  </a:lnTo>
                  <a:cubicBezTo>
                    <a:pt x="0" y="114696"/>
                    <a:pt x="16446" y="74992"/>
                    <a:pt x="45719" y="45719"/>
                  </a:cubicBezTo>
                  <a:cubicBezTo>
                    <a:pt x="74992" y="16446"/>
                    <a:pt x="114696" y="0"/>
                    <a:pt x="156095" y="0"/>
                  </a:cubicBezTo>
                  <a:close/>
                </a:path>
              </a:pathLst>
            </a:custGeom>
            <a:solidFill>
              <a:srgbClr val="7FA9E1"/>
            </a:solidFill>
            <a:ln w="762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306275" cy="1976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13244" y="1066801"/>
            <a:ext cx="3288929" cy="4362450"/>
            <a:chOff x="0" y="0"/>
            <a:chExt cx="1299330" cy="19632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99330" cy="1963237"/>
            </a:xfrm>
            <a:custGeom>
              <a:avLst/>
              <a:gdLst/>
              <a:ahLst/>
              <a:cxnLst/>
              <a:rect l="l" t="t" r="r" b="b"/>
              <a:pathLst>
                <a:path w="1299330" h="1963237">
                  <a:moveTo>
                    <a:pt x="156929" y="0"/>
                  </a:moveTo>
                  <a:lnTo>
                    <a:pt x="1142401" y="0"/>
                  </a:lnTo>
                  <a:cubicBezTo>
                    <a:pt x="1229070" y="0"/>
                    <a:pt x="1299330" y="70259"/>
                    <a:pt x="1299330" y="156929"/>
                  </a:cubicBezTo>
                  <a:lnTo>
                    <a:pt x="1299330" y="1806308"/>
                  </a:lnTo>
                  <a:cubicBezTo>
                    <a:pt x="1299330" y="1892978"/>
                    <a:pt x="1229070" y="1963237"/>
                    <a:pt x="1142401" y="1963237"/>
                  </a:cubicBezTo>
                  <a:lnTo>
                    <a:pt x="156929" y="1963237"/>
                  </a:lnTo>
                  <a:cubicBezTo>
                    <a:pt x="70259" y="1963237"/>
                    <a:pt x="0" y="1892978"/>
                    <a:pt x="0" y="1806308"/>
                  </a:cubicBezTo>
                  <a:lnTo>
                    <a:pt x="0" y="156929"/>
                  </a:lnTo>
                  <a:cubicBezTo>
                    <a:pt x="0" y="70259"/>
                    <a:pt x="70259" y="0"/>
                    <a:pt x="156929" y="0"/>
                  </a:cubicBezTo>
                  <a:close/>
                </a:path>
              </a:pathLst>
            </a:custGeom>
            <a:solidFill>
              <a:srgbClr val="E489A9"/>
            </a:solidFill>
            <a:ln w="7620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299330" cy="19918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3396" y="1431971"/>
            <a:ext cx="3051469" cy="3208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33"/>
              </a:lnSpc>
            </a:pP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“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Encontramos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aquí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el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relato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de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una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aventura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(...) No la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protagoniza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un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musculoso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de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ropas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escasas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,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sino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grupos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de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niñas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y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niños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de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blancos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guardapolvos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que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encuentran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orientación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,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escucha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y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escritura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en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su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maestro,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en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el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espacio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público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de un aula que da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cobijo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porque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crea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667" dirty="0" err="1">
                <a:solidFill>
                  <a:srgbClr val="103E7B"/>
                </a:solidFill>
                <a:latin typeface="Open Sans Bold Italics"/>
              </a:rPr>
              <a:t>esperanza</a:t>
            </a:r>
            <a:r>
              <a:rPr lang="en-US" sz="1667" dirty="0">
                <a:solidFill>
                  <a:srgbClr val="103E7B"/>
                </a:solidFill>
                <a:latin typeface="Open Sans Bold Italics"/>
              </a:rPr>
              <a:t>”.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159712" y="339212"/>
            <a:ext cx="12192000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u="none" strike="noStrike" dirty="0" err="1">
                <a:solidFill>
                  <a:srgbClr val="103E7B"/>
                </a:solidFill>
                <a:latin typeface="Amaranth Bold" panose="00000800000000000000" pitchFamily="50" charset="0"/>
              </a:rPr>
              <a:t>Isabelino</a:t>
            </a: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u="none" strike="noStrike" dirty="0" err="1">
                <a:solidFill>
                  <a:srgbClr val="103E7B"/>
                </a:solidFill>
                <a:latin typeface="Amaranth Bold" panose="00000800000000000000" pitchFamily="50" charset="0"/>
              </a:rPr>
              <a:t>Siede</a:t>
            </a: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, </a:t>
            </a:r>
            <a:r>
              <a:rPr lang="en-US" sz="3000" u="none" strike="noStrike" dirty="0" err="1">
                <a:solidFill>
                  <a:srgbClr val="103E7B"/>
                </a:solidFill>
                <a:latin typeface="Amaranth Bold" panose="00000800000000000000" pitchFamily="50" charset="0"/>
              </a:rPr>
              <a:t>en</a:t>
            </a: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u="none" strike="noStrike" dirty="0" err="1">
                <a:solidFill>
                  <a:srgbClr val="103E7B"/>
                </a:solidFill>
                <a:latin typeface="Amaranth Bold" panose="00000800000000000000" pitchFamily="50" charset="0"/>
              </a:rPr>
              <a:t>el</a:t>
            </a: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u="none" strike="noStrike" dirty="0" err="1">
                <a:solidFill>
                  <a:srgbClr val="103E7B"/>
                </a:solidFill>
                <a:latin typeface="Amaranth Bold" panose="00000800000000000000" pitchFamily="50" charset="0"/>
              </a:rPr>
              <a:t>Prólogo</a:t>
            </a: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 del </a:t>
            </a:r>
            <a:r>
              <a:rPr lang="en-US" sz="3000" u="none" strike="noStrike" dirty="0" err="1">
                <a:solidFill>
                  <a:srgbClr val="103E7B"/>
                </a:solidFill>
                <a:latin typeface="Amaranth Bold" panose="00000800000000000000" pitchFamily="50" charset="0"/>
              </a:rPr>
              <a:t>libro</a:t>
            </a: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 de Cárdenas, </a:t>
            </a:r>
            <a:r>
              <a:rPr lang="en-US" sz="3000" u="none" strike="noStrike" dirty="0" err="1">
                <a:solidFill>
                  <a:srgbClr val="103E7B"/>
                </a:solidFill>
                <a:latin typeface="Amaranth Bold" panose="00000800000000000000" pitchFamily="50" charset="0"/>
              </a:rPr>
              <a:t>expresa</a:t>
            </a:r>
            <a:r>
              <a:rPr lang="en-US" sz="3000" u="none" strike="noStrike" dirty="0">
                <a:solidFill>
                  <a:srgbClr val="103E7B"/>
                </a:solidFill>
                <a:latin typeface="Amaranth Bold" panose="00000800000000000000" pitchFamily="50" charset="0"/>
              </a:rPr>
              <a:t>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22769" y="1429365"/>
            <a:ext cx="2877801" cy="3057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96"/>
              </a:lnSpc>
            </a:pP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“Las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asambleas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que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aquí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se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describen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son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una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palestra de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ciudadanía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y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ofrecen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una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imagen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promisoria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de lo que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podría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hacerse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desde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temprana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edad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para que las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nuevas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generaciones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no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tropiecen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con las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mismas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piedras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que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jalonan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nuestra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historia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”.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49899" y="1285921"/>
            <a:ext cx="2915691" cy="398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96"/>
              </a:lnSpc>
            </a:pP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El aula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puede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ser un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lugar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donde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experimentar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modos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más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justos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y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solidarios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de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relacionarnos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,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donde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el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grupo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ofrezca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algo de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calor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a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quienes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transitan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la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intemperie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,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donde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cada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cual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aprenda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a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ejercer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el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poder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de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los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gestos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y las palabras. ¿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Alguien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elige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la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docencia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para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dejar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que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el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mundo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siga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funcionando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tal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como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 lo </a:t>
            </a:r>
            <a:r>
              <a:rPr lang="en-US" sz="1711" dirty="0" err="1">
                <a:solidFill>
                  <a:srgbClr val="103E7B"/>
                </a:solidFill>
                <a:latin typeface="Open Sans Bold Italics"/>
              </a:rPr>
              <a:t>hace</a:t>
            </a:r>
            <a:r>
              <a:rPr lang="en-US" sz="1711" dirty="0">
                <a:solidFill>
                  <a:srgbClr val="103E7B"/>
                </a:solidFill>
                <a:latin typeface="Open Sans Bold Italics"/>
              </a:rPr>
              <a:t>?</a:t>
            </a:r>
          </a:p>
        </p:txBody>
      </p:sp>
      <p:grpSp>
        <p:nvGrpSpPr>
          <p:cNvPr id="2" name="Google Shape;98;p2">
            <a:extLst>
              <a:ext uri="{FF2B5EF4-FFF2-40B4-BE49-F238E27FC236}">
                <a16:creationId xmlns:a16="http://schemas.microsoft.com/office/drawing/2014/main" id="{C1E225BA-AA57-0201-D0F7-F9CA8DCEECC7}"/>
              </a:ext>
            </a:extLst>
          </p:cNvPr>
          <p:cNvGrpSpPr/>
          <p:nvPr/>
        </p:nvGrpSpPr>
        <p:grpSpPr>
          <a:xfrm>
            <a:off x="-159712" y="5637770"/>
            <a:ext cx="12511423" cy="1220231"/>
            <a:chOff x="-159712" y="5637770"/>
            <a:chExt cx="12511423" cy="1220231"/>
          </a:xfrm>
        </p:grpSpPr>
        <p:sp>
          <p:nvSpPr>
            <p:cNvPr id="3" name="Google Shape;99;p2">
              <a:extLst>
                <a:ext uri="{FF2B5EF4-FFF2-40B4-BE49-F238E27FC236}">
                  <a16:creationId xmlns:a16="http://schemas.microsoft.com/office/drawing/2014/main" id="{EDA91E29-C192-8C13-FC27-58F71E36669D}"/>
                </a:ext>
              </a:extLst>
            </p:cNvPr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" name="Google Shape;100;p2">
              <a:extLst>
                <a:ext uri="{FF2B5EF4-FFF2-40B4-BE49-F238E27FC236}">
                  <a16:creationId xmlns:a16="http://schemas.microsoft.com/office/drawing/2014/main" id="{2C271CB3-6350-4CF2-6E47-D33B5A51C67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1;p2">
              <a:extLst>
                <a:ext uri="{FF2B5EF4-FFF2-40B4-BE49-F238E27FC236}">
                  <a16:creationId xmlns:a16="http://schemas.microsoft.com/office/drawing/2014/main" id="{8E18F71F-D406-A917-FF77-AEB3AC8C4A5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2;p2">
              <a:extLst>
                <a:ext uri="{FF2B5EF4-FFF2-40B4-BE49-F238E27FC236}">
                  <a16:creationId xmlns:a16="http://schemas.microsoft.com/office/drawing/2014/main" id="{013DADB0-FF71-D011-631C-FA91D6AAB7E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Imagen 19" descr="Texto&#10;&#10;Descripción generada automáticamente con confianza baja">
            <a:extLst>
              <a:ext uri="{FF2B5EF4-FFF2-40B4-BE49-F238E27FC236}">
                <a16:creationId xmlns:a16="http://schemas.microsoft.com/office/drawing/2014/main" id="{ACDAE948-71B2-313D-48C1-76D808E30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38"/>
          <a:stretch/>
        </p:blipFill>
        <p:spPr>
          <a:xfrm>
            <a:off x="6091080" y="6082066"/>
            <a:ext cx="1971834" cy="695674"/>
          </a:xfrm>
          <a:prstGeom prst="rect">
            <a:avLst/>
          </a:prstGeom>
        </p:spPr>
      </p:pic>
      <p:pic>
        <p:nvPicPr>
          <p:cNvPr id="21" name="Imagen 20" descr="Texto&#10;&#10;Descripción generada automáticamente con confianza media">
            <a:extLst>
              <a:ext uri="{FF2B5EF4-FFF2-40B4-BE49-F238E27FC236}">
                <a16:creationId xmlns:a16="http://schemas.microsoft.com/office/drawing/2014/main" id="{DFBB589B-44C1-FD04-EE05-4E8AD4AA8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940" y="6023138"/>
            <a:ext cx="2608269" cy="907998"/>
          </a:xfrm>
          <a:prstGeom prst="rect">
            <a:avLst/>
          </a:prstGeom>
        </p:spPr>
      </p:pic>
      <p:pic>
        <p:nvPicPr>
          <p:cNvPr id="22" name="Imagen 21" descr="Texto&#10;&#10;Descripción generada automáticamente">
            <a:extLst>
              <a:ext uri="{FF2B5EF4-FFF2-40B4-BE49-F238E27FC236}">
                <a16:creationId xmlns:a16="http://schemas.microsoft.com/office/drawing/2014/main" id="{E7A7C55A-5FB6-77B7-5D91-07859AC99A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480" b="25708"/>
          <a:stretch/>
        </p:blipFill>
        <p:spPr>
          <a:xfrm>
            <a:off x="225227" y="6048131"/>
            <a:ext cx="2633488" cy="5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6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C612D156-ABD7-ECB1-E146-8AED109FE35D}"/>
              </a:ext>
            </a:extLst>
          </p:cNvPr>
          <p:cNvSpPr/>
          <p:nvPr/>
        </p:nvSpPr>
        <p:spPr>
          <a:xfrm>
            <a:off x="6255306" y="2528930"/>
            <a:ext cx="4958768" cy="900023"/>
          </a:xfrm>
          <a:custGeom>
            <a:avLst/>
            <a:gdLst/>
            <a:ahLst/>
            <a:cxnLst/>
            <a:rect l="l" t="t" r="r" b="b"/>
            <a:pathLst>
              <a:path w="8496560" h="6828145">
                <a:moveTo>
                  <a:pt x="0" y="0"/>
                </a:moveTo>
                <a:lnTo>
                  <a:pt x="8496561" y="0"/>
                </a:lnTo>
                <a:lnTo>
                  <a:pt x="8496561" y="6828145"/>
                </a:lnTo>
                <a:lnTo>
                  <a:pt x="0" y="68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50230"/>
            </a:stretch>
          </a:blipFill>
        </p:spPr>
        <p:txBody>
          <a:bodyPr/>
          <a:lstStyle/>
          <a:p>
            <a:endParaRPr lang="es-AR" dirty="0"/>
          </a:p>
        </p:txBody>
      </p:sp>
      <p:sp>
        <p:nvSpPr>
          <p:cNvPr id="93" name="Google Shape;93;p2"/>
          <p:cNvSpPr txBox="1"/>
          <p:nvPr/>
        </p:nvSpPr>
        <p:spPr>
          <a:xfrm>
            <a:off x="3954993" y="300655"/>
            <a:ext cx="325421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kern="1200" spc="42" dirty="0" err="1">
                <a:solidFill>
                  <a:srgbClr val="00B0F0"/>
                </a:solidFill>
                <a:latin typeface="Amaranth Bold" panose="00000800000000000000" pitchFamily="50" charset="0"/>
                <a:ea typeface="+mn-ea"/>
                <a:cs typeface="Dreaming Outloud Script Pro" panose="020F0502020204030204" pitchFamily="66" charset="0"/>
              </a:rPr>
              <a:t>Contenido</a:t>
            </a:r>
            <a:r>
              <a:rPr lang="es-ES" sz="4000" b="1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AR" sz="1600" dirty="0"/>
          </a:p>
        </p:txBody>
      </p:sp>
      <p:grpSp>
        <p:nvGrpSpPr>
          <p:cNvPr id="98" name="Google Shape;98;p2"/>
          <p:cNvGrpSpPr/>
          <p:nvPr/>
        </p:nvGrpSpPr>
        <p:grpSpPr>
          <a:xfrm>
            <a:off x="-159712" y="5637770"/>
            <a:ext cx="12511423" cy="1220231"/>
            <a:chOff x="-159712" y="5637770"/>
            <a:chExt cx="12511423" cy="1220231"/>
          </a:xfrm>
        </p:grpSpPr>
        <p:sp>
          <p:nvSpPr>
            <p:cNvPr id="99" name="Google Shape;99;p2"/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" name="Google Shape;100;p2"/>
            <p:cNvPicPr preferRelativeResize="0"/>
            <p:nvPr/>
          </p:nvPicPr>
          <p:blipFill rotWithShape="1">
            <a:blip r:embed="rId5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38D84B6D-BC13-24B5-E9A6-CE475D0124C8}"/>
              </a:ext>
            </a:extLst>
          </p:cNvPr>
          <p:cNvSpPr txBox="1"/>
          <p:nvPr/>
        </p:nvSpPr>
        <p:spPr>
          <a:xfrm>
            <a:off x="1421846" y="1554519"/>
            <a:ext cx="65719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endParaRPr lang="en-US" sz="4567" spc="27" dirty="0">
              <a:solidFill>
                <a:srgbClr val="FCFCFC"/>
              </a:solidFill>
              <a:latin typeface="Bryndan Write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684EEC09-E693-A25F-6866-58154182CE36}"/>
              </a:ext>
            </a:extLst>
          </p:cNvPr>
          <p:cNvSpPr/>
          <p:nvPr/>
        </p:nvSpPr>
        <p:spPr>
          <a:xfrm>
            <a:off x="400632" y="1172256"/>
            <a:ext cx="4958768" cy="3979166"/>
          </a:xfrm>
          <a:custGeom>
            <a:avLst/>
            <a:gdLst/>
            <a:ahLst/>
            <a:cxnLst/>
            <a:rect l="l" t="t" r="r" b="b"/>
            <a:pathLst>
              <a:path w="8496560" h="6828145">
                <a:moveTo>
                  <a:pt x="0" y="0"/>
                </a:moveTo>
                <a:lnTo>
                  <a:pt x="8496561" y="0"/>
                </a:lnTo>
                <a:lnTo>
                  <a:pt x="8496561" y="6828145"/>
                </a:lnTo>
                <a:lnTo>
                  <a:pt x="0" y="68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1986AE1F-30FC-9D1A-8789-5A17031370D4}"/>
              </a:ext>
            </a:extLst>
          </p:cNvPr>
          <p:cNvSpPr txBox="1"/>
          <p:nvPr/>
        </p:nvSpPr>
        <p:spPr>
          <a:xfrm>
            <a:off x="525304" y="1300665"/>
            <a:ext cx="657195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01</a:t>
            </a: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67FCAE83-68D1-8C7E-BE64-5E8DE2F42177}"/>
              </a:ext>
            </a:extLst>
          </p:cNvPr>
          <p:cNvSpPr txBox="1"/>
          <p:nvPr/>
        </p:nvSpPr>
        <p:spPr>
          <a:xfrm>
            <a:off x="1240880" y="1290022"/>
            <a:ext cx="379730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1800" dirty="0">
                <a:solidFill>
                  <a:schemeClr val="bg1"/>
                </a:solidFill>
                <a:latin typeface="Pangolin"/>
              </a:rPr>
              <a:t>El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desafío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enseñar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y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aprender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la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convivencia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en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la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educación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nivel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Inicial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y Primaria 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ED8371B6-7BEF-C02E-7381-9AD9B2033DC7}"/>
              </a:ext>
            </a:extLst>
          </p:cNvPr>
          <p:cNvSpPr txBox="1"/>
          <p:nvPr/>
        </p:nvSpPr>
        <p:spPr>
          <a:xfrm>
            <a:off x="583017" y="2826018"/>
            <a:ext cx="699995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02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59B63BC6-91B4-A19E-974E-5F53D85FE582}"/>
              </a:ext>
            </a:extLst>
          </p:cNvPr>
          <p:cNvSpPr txBox="1"/>
          <p:nvPr/>
        </p:nvSpPr>
        <p:spPr>
          <a:xfrm>
            <a:off x="1296538" y="2944505"/>
            <a:ext cx="34339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Caminante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 no hay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camino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... se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hace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camino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 al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andar</a:t>
            </a:r>
            <a:endParaRPr lang="en-US" sz="1800" u="none" strike="noStrike" dirty="0">
              <a:solidFill>
                <a:schemeClr val="bg1"/>
              </a:solidFill>
              <a:latin typeface="Pangolin"/>
            </a:endParaRP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3F18CEF9-59B5-E5C4-B02D-2BE068302A58}"/>
              </a:ext>
            </a:extLst>
          </p:cNvPr>
          <p:cNvSpPr txBox="1"/>
          <p:nvPr/>
        </p:nvSpPr>
        <p:spPr>
          <a:xfrm>
            <a:off x="599437" y="4291459"/>
            <a:ext cx="716415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03</a:t>
            </a: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582EA4C3-6454-E7C3-905D-2DD7BFB837DB}"/>
              </a:ext>
            </a:extLst>
          </p:cNvPr>
          <p:cNvSpPr txBox="1"/>
          <p:nvPr/>
        </p:nvSpPr>
        <p:spPr>
          <a:xfrm>
            <a:off x="1281193" y="4417456"/>
            <a:ext cx="34339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“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Habitar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” la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escuela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desde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 un  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lugar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u="none" strike="noStrike" dirty="0" err="1">
                <a:solidFill>
                  <a:schemeClr val="bg1"/>
                </a:solidFill>
                <a:latin typeface="Pangolin"/>
              </a:rPr>
              <a:t>subjetivante</a:t>
            </a:r>
            <a:r>
              <a:rPr lang="en-US" sz="1800" u="none" strike="noStrike" dirty="0">
                <a:solidFill>
                  <a:schemeClr val="bg1"/>
                </a:solidFill>
                <a:latin typeface="Pangolin"/>
              </a:rPr>
              <a:t>...</a:t>
            </a:r>
          </a:p>
        </p:txBody>
      </p:sp>
      <p:sp>
        <p:nvSpPr>
          <p:cNvPr id="42" name="Freeform 2">
            <a:extLst>
              <a:ext uri="{FF2B5EF4-FFF2-40B4-BE49-F238E27FC236}">
                <a16:creationId xmlns:a16="http://schemas.microsoft.com/office/drawing/2014/main" id="{235280DE-B199-6259-1C81-557870A2CF7D}"/>
              </a:ext>
            </a:extLst>
          </p:cNvPr>
          <p:cNvSpPr/>
          <p:nvPr/>
        </p:nvSpPr>
        <p:spPr>
          <a:xfrm>
            <a:off x="6198229" y="1126991"/>
            <a:ext cx="4958768" cy="1335552"/>
          </a:xfrm>
          <a:custGeom>
            <a:avLst/>
            <a:gdLst/>
            <a:ahLst/>
            <a:cxnLst/>
            <a:rect l="l" t="t" r="r" b="b"/>
            <a:pathLst>
              <a:path w="8496560" h="6828145">
                <a:moveTo>
                  <a:pt x="0" y="0"/>
                </a:moveTo>
                <a:lnTo>
                  <a:pt x="8496561" y="0"/>
                </a:lnTo>
                <a:lnTo>
                  <a:pt x="8496561" y="6828145"/>
                </a:lnTo>
                <a:lnTo>
                  <a:pt x="0" y="68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50230"/>
            </a:stretch>
          </a:blipFill>
        </p:spPr>
        <p:txBody>
          <a:bodyPr/>
          <a:lstStyle/>
          <a:p>
            <a:endParaRPr lang="es-AR" dirty="0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2CB818A0-5118-62DE-1CFD-4B027E23519B}"/>
              </a:ext>
            </a:extLst>
          </p:cNvPr>
          <p:cNvSpPr txBox="1"/>
          <p:nvPr/>
        </p:nvSpPr>
        <p:spPr>
          <a:xfrm>
            <a:off x="6380614" y="1237787"/>
            <a:ext cx="838829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04</a:t>
            </a: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DF54E226-A940-6C31-28F1-846584CFB3DF}"/>
              </a:ext>
            </a:extLst>
          </p:cNvPr>
          <p:cNvSpPr txBox="1"/>
          <p:nvPr/>
        </p:nvSpPr>
        <p:spPr>
          <a:xfrm>
            <a:off x="7236621" y="1206185"/>
            <a:ext cx="353700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dirty="0">
                <a:solidFill>
                  <a:schemeClr val="bg1"/>
                </a:solidFill>
                <a:latin typeface="Pangolin"/>
              </a:rPr>
              <a:t>De la ciudad de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los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niños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y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niñas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a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una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escuela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los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niños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y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niñas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.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Experiencias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construcción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ciudadanía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en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la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escuela</a:t>
            </a:r>
            <a:endParaRPr lang="en-US" sz="1800" dirty="0">
              <a:solidFill>
                <a:schemeClr val="bg1"/>
              </a:solidFill>
              <a:latin typeface="Pangolin"/>
            </a:endParaRPr>
          </a:p>
        </p:txBody>
      </p:sp>
      <p:pic>
        <p:nvPicPr>
          <p:cNvPr id="53" name="Imagen 52" descr="Texto&#10;&#10;Descripción generada automáticamente con confianza baja">
            <a:extLst>
              <a:ext uri="{FF2B5EF4-FFF2-40B4-BE49-F238E27FC236}">
                <a16:creationId xmlns:a16="http://schemas.microsoft.com/office/drawing/2014/main" id="{4E4C1717-8198-9B82-A467-A509BC023A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4738"/>
          <a:stretch/>
        </p:blipFill>
        <p:spPr>
          <a:xfrm>
            <a:off x="6091080" y="6082066"/>
            <a:ext cx="1971834" cy="695674"/>
          </a:xfrm>
          <a:prstGeom prst="rect">
            <a:avLst/>
          </a:prstGeom>
        </p:spPr>
      </p:pic>
      <p:pic>
        <p:nvPicPr>
          <p:cNvPr id="67" name="Imagen 6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5185215-3281-64FA-7EAE-51CA080AC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940" y="6023138"/>
            <a:ext cx="2608269" cy="907998"/>
          </a:xfrm>
          <a:prstGeom prst="rect">
            <a:avLst/>
          </a:prstGeom>
        </p:spPr>
      </p:pic>
      <p:pic>
        <p:nvPicPr>
          <p:cNvPr id="69" name="Imagen 68" descr="Texto&#10;&#10;Descripción generada automáticamente">
            <a:extLst>
              <a:ext uri="{FF2B5EF4-FFF2-40B4-BE49-F238E27FC236}">
                <a16:creationId xmlns:a16="http://schemas.microsoft.com/office/drawing/2014/main" id="{C9DAA05A-B74E-5E1F-C284-E368F7B906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480" b="25708"/>
          <a:stretch/>
        </p:blipFill>
        <p:spPr>
          <a:xfrm>
            <a:off x="225227" y="6048131"/>
            <a:ext cx="2633488" cy="52674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627CE08C-B1E2-B460-8DB2-ACC87DB8C7BE}"/>
              </a:ext>
            </a:extLst>
          </p:cNvPr>
          <p:cNvSpPr txBox="1"/>
          <p:nvPr/>
        </p:nvSpPr>
        <p:spPr>
          <a:xfrm>
            <a:off x="6463745" y="2508996"/>
            <a:ext cx="682391" cy="606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05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45704081-16C6-2C6D-8F69-64AA988DA12D}"/>
              </a:ext>
            </a:extLst>
          </p:cNvPr>
          <p:cNvSpPr txBox="1"/>
          <p:nvPr/>
        </p:nvSpPr>
        <p:spPr>
          <a:xfrm>
            <a:off x="7219443" y="2566114"/>
            <a:ext cx="3196460" cy="473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34"/>
              </a:lnSpc>
              <a:spcBef>
                <a:spcPct val="0"/>
              </a:spcBef>
            </a:pPr>
            <a:r>
              <a:rPr lang="en-US" sz="1800" dirty="0">
                <a:solidFill>
                  <a:schemeClr val="bg1"/>
                </a:solidFill>
                <a:latin typeface="Pangolin"/>
              </a:rPr>
              <a:t>¿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Qué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participación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 del </a:t>
            </a:r>
            <a:r>
              <a:rPr lang="en-US" sz="1800" dirty="0" err="1">
                <a:solidFill>
                  <a:schemeClr val="bg1"/>
                </a:solidFill>
                <a:latin typeface="Pangolin"/>
              </a:rPr>
              <a:t>adulto</a:t>
            </a:r>
            <a:r>
              <a:rPr lang="en-US" sz="1800" dirty="0">
                <a:solidFill>
                  <a:schemeClr val="bg1"/>
                </a:solidFill>
                <a:latin typeface="Pangolin"/>
              </a:rPr>
              <a:t>…?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D394970-A235-0678-EF10-5410BACF955B}"/>
              </a:ext>
            </a:extLst>
          </p:cNvPr>
          <p:cNvSpPr/>
          <p:nvPr/>
        </p:nvSpPr>
        <p:spPr>
          <a:xfrm>
            <a:off x="6338289" y="3547965"/>
            <a:ext cx="4958768" cy="900023"/>
          </a:xfrm>
          <a:custGeom>
            <a:avLst/>
            <a:gdLst/>
            <a:ahLst/>
            <a:cxnLst/>
            <a:rect l="l" t="t" r="r" b="b"/>
            <a:pathLst>
              <a:path w="8496560" h="6828145">
                <a:moveTo>
                  <a:pt x="0" y="0"/>
                </a:moveTo>
                <a:lnTo>
                  <a:pt x="8496561" y="0"/>
                </a:lnTo>
                <a:lnTo>
                  <a:pt x="8496561" y="6828145"/>
                </a:lnTo>
                <a:lnTo>
                  <a:pt x="0" y="68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50230"/>
            </a:stretch>
          </a:blipFill>
        </p:spPr>
        <p:txBody>
          <a:bodyPr/>
          <a:lstStyle/>
          <a:p>
            <a:endParaRPr lang="es-AR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B5C3B0B-4A48-F221-FA82-F0E7AB6422EF}"/>
              </a:ext>
            </a:extLst>
          </p:cNvPr>
          <p:cNvSpPr txBox="1"/>
          <p:nvPr/>
        </p:nvSpPr>
        <p:spPr>
          <a:xfrm>
            <a:off x="6399724" y="3618565"/>
            <a:ext cx="838829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06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16699C33-F19B-D343-8B12-695EB9A1C133}"/>
              </a:ext>
            </a:extLst>
          </p:cNvPr>
          <p:cNvSpPr txBox="1"/>
          <p:nvPr/>
        </p:nvSpPr>
        <p:spPr>
          <a:xfrm>
            <a:off x="7367808" y="3690892"/>
            <a:ext cx="3929249" cy="462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34"/>
              </a:lnSpc>
              <a:spcBef>
                <a:spcPct val="0"/>
              </a:spcBef>
            </a:pPr>
            <a:r>
              <a:rPr lang="en-US" sz="2000" u="none" strike="noStrike" dirty="0">
                <a:solidFill>
                  <a:schemeClr val="bg1"/>
                </a:solidFill>
                <a:latin typeface="Pangolin"/>
              </a:rPr>
              <a:t>Si de ser </a:t>
            </a:r>
            <a:r>
              <a:rPr lang="en-US" sz="2000" u="none" strike="noStrike" dirty="0" err="1">
                <a:solidFill>
                  <a:schemeClr val="bg1"/>
                </a:solidFill>
                <a:latin typeface="Pangolin"/>
              </a:rPr>
              <a:t>parte</a:t>
            </a:r>
            <a:r>
              <a:rPr lang="en-US" sz="2000" u="none" strike="noStrike" dirty="0">
                <a:solidFill>
                  <a:schemeClr val="bg1"/>
                </a:solidFill>
                <a:latin typeface="Pangolin"/>
              </a:rPr>
              <a:t> se </a:t>
            </a:r>
            <a:r>
              <a:rPr lang="en-US" sz="2000" u="none" strike="noStrike" dirty="0" err="1">
                <a:solidFill>
                  <a:schemeClr val="bg1"/>
                </a:solidFill>
                <a:latin typeface="Pangolin"/>
              </a:rPr>
              <a:t>trata</a:t>
            </a:r>
            <a:r>
              <a:rPr lang="en-US" sz="2000" u="none" strike="noStrike" dirty="0">
                <a:solidFill>
                  <a:schemeClr val="bg1"/>
                </a:solidFill>
                <a:latin typeface="Pangolin"/>
              </a:rPr>
              <a:t>...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68B7224-0E1A-7589-8D67-8867ABBBFF7F}"/>
              </a:ext>
            </a:extLst>
          </p:cNvPr>
          <p:cNvSpPr/>
          <p:nvPr/>
        </p:nvSpPr>
        <p:spPr>
          <a:xfrm>
            <a:off x="6338289" y="4555628"/>
            <a:ext cx="4958768" cy="900023"/>
          </a:xfrm>
          <a:custGeom>
            <a:avLst/>
            <a:gdLst/>
            <a:ahLst/>
            <a:cxnLst/>
            <a:rect l="l" t="t" r="r" b="b"/>
            <a:pathLst>
              <a:path w="8496560" h="6828145">
                <a:moveTo>
                  <a:pt x="0" y="0"/>
                </a:moveTo>
                <a:lnTo>
                  <a:pt x="8496561" y="0"/>
                </a:lnTo>
                <a:lnTo>
                  <a:pt x="8496561" y="6828145"/>
                </a:lnTo>
                <a:lnTo>
                  <a:pt x="0" y="68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50230"/>
            </a:stretch>
          </a:blipFill>
        </p:spPr>
        <p:txBody>
          <a:bodyPr/>
          <a:lstStyle/>
          <a:p>
            <a:endParaRPr lang="es-AR" dirty="0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F5FC96A-172D-C33E-767F-8D633D6187F8}"/>
              </a:ext>
            </a:extLst>
          </p:cNvPr>
          <p:cNvSpPr txBox="1"/>
          <p:nvPr/>
        </p:nvSpPr>
        <p:spPr>
          <a:xfrm>
            <a:off x="6423004" y="4576637"/>
            <a:ext cx="838829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07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273FB1A6-CDC5-5BF3-0035-F79774A32A14}"/>
              </a:ext>
            </a:extLst>
          </p:cNvPr>
          <p:cNvSpPr txBox="1"/>
          <p:nvPr/>
        </p:nvSpPr>
        <p:spPr>
          <a:xfrm>
            <a:off x="7391088" y="4648964"/>
            <a:ext cx="3929249" cy="462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34"/>
              </a:lnSpc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  <a:latin typeface="Pangolin"/>
              </a:rPr>
              <a:t>Bibliografía</a:t>
            </a:r>
            <a:r>
              <a:rPr lang="en-US" sz="2000" dirty="0">
                <a:solidFill>
                  <a:schemeClr val="bg1"/>
                </a:solidFill>
                <a:latin typeface="Pangolin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Pangolin"/>
              </a:rPr>
              <a:t>referencia</a:t>
            </a:r>
            <a:endParaRPr lang="en-US" sz="2000" dirty="0">
              <a:solidFill>
                <a:schemeClr val="bg1"/>
              </a:solidFill>
              <a:latin typeface="Pangol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0" name="Freeform 10"/>
          <p:cNvSpPr/>
          <p:nvPr/>
        </p:nvSpPr>
        <p:spPr>
          <a:xfrm>
            <a:off x="685800" y="1384527"/>
            <a:ext cx="11423225" cy="4868620"/>
          </a:xfrm>
          <a:custGeom>
            <a:avLst/>
            <a:gdLst/>
            <a:ahLst/>
            <a:cxnLst/>
            <a:rect l="l" t="t" r="r" b="b"/>
            <a:pathLst>
              <a:path w="17134838" h="7302930">
                <a:moveTo>
                  <a:pt x="0" y="0"/>
                </a:moveTo>
                <a:lnTo>
                  <a:pt x="17134838" y="0"/>
                </a:lnTo>
                <a:lnTo>
                  <a:pt x="17134838" y="7302930"/>
                </a:lnTo>
                <a:lnTo>
                  <a:pt x="0" y="7302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1" name="TextBox 11"/>
          <p:cNvSpPr txBox="1"/>
          <p:nvPr/>
        </p:nvSpPr>
        <p:spPr>
          <a:xfrm>
            <a:off x="871871" y="1651343"/>
            <a:ext cx="3148855" cy="4212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996"/>
              </a:lnSpc>
              <a:spcBef>
                <a:spcPct val="0"/>
              </a:spcBef>
            </a:pPr>
            <a:r>
              <a:rPr lang="en-US" sz="2140" spc="13">
                <a:solidFill>
                  <a:srgbClr val="103E7B"/>
                </a:solidFill>
                <a:latin typeface="Poppins Italics"/>
              </a:rPr>
              <a:t>“</a:t>
            </a:r>
            <a:r>
              <a:rPr lang="en-US" sz="2140" u="none" strike="noStrike" spc="13">
                <a:solidFill>
                  <a:srgbClr val="103E7B"/>
                </a:solidFill>
                <a:latin typeface="Poppins Italics"/>
              </a:rPr>
              <a:t>La primera y sencilla consigna es </a:t>
            </a:r>
            <a:r>
              <a:rPr lang="en-US" sz="2140" u="none" strike="noStrike" spc="13">
                <a:solidFill>
                  <a:srgbClr val="103E7B"/>
                </a:solidFill>
                <a:latin typeface="Poppins Bold Italics"/>
              </a:rPr>
              <a:t>formar una ronda donde nadie sea el centro</a:t>
            </a:r>
            <a:r>
              <a:rPr lang="en-US" sz="2140" u="none" strike="noStrike" spc="13">
                <a:solidFill>
                  <a:srgbClr val="103E7B"/>
                </a:solidFill>
                <a:latin typeface="Poppins Italics"/>
              </a:rPr>
              <a:t>, círculo de diálogo donde ninguno es más importante que otro”.</a:t>
            </a:r>
            <a:r>
              <a:rPr lang="en-US" sz="2140" u="none" strike="noStrike" spc="13">
                <a:solidFill>
                  <a:srgbClr val="103E7B"/>
                </a:solidFill>
                <a:latin typeface="Poppins"/>
              </a:rPr>
              <a:t>  En cuanto al docente, éste</a:t>
            </a:r>
            <a:r>
              <a:rPr lang="en-US" sz="2140" u="none" strike="noStrike" spc="13">
                <a:solidFill>
                  <a:srgbClr val="103E7B"/>
                </a:solidFill>
                <a:latin typeface="Poppins Italics"/>
              </a:rPr>
              <a:t> “forma parte de la rueda, en una silla más”.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1871" y="412475"/>
            <a:ext cx="10051844" cy="559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000" spc="20" dirty="0">
                <a:solidFill>
                  <a:srgbClr val="103E7B"/>
                </a:solidFill>
                <a:latin typeface="Amaranth Bold" panose="00000800000000000000" pitchFamily="50" charset="0"/>
              </a:rPr>
              <a:t>¿</a:t>
            </a:r>
            <a:r>
              <a:rPr lang="en-US" sz="3000" spc="20" dirty="0" err="1">
                <a:solidFill>
                  <a:srgbClr val="103E7B"/>
                </a:solidFill>
                <a:latin typeface="Amaranth Bold" panose="00000800000000000000" pitchFamily="50" charset="0"/>
              </a:rPr>
              <a:t>Qué</a:t>
            </a:r>
            <a:r>
              <a:rPr lang="en-US" sz="3000" spc="20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spc="20" dirty="0" err="1">
                <a:solidFill>
                  <a:srgbClr val="103E7B"/>
                </a:solidFill>
                <a:latin typeface="Amaranth Bold" panose="00000800000000000000" pitchFamily="50" charset="0"/>
              </a:rPr>
              <a:t>disposiciones</a:t>
            </a:r>
            <a:r>
              <a:rPr lang="en-US" sz="3000" spc="20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spc="20" dirty="0" err="1">
                <a:solidFill>
                  <a:srgbClr val="103E7B"/>
                </a:solidFill>
                <a:latin typeface="Amaranth Bold" panose="00000800000000000000" pitchFamily="50" charset="0"/>
              </a:rPr>
              <a:t>iniciales</a:t>
            </a:r>
            <a:r>
              <a:rPr lang="en-US" sz="3000" spc="20" dirty="0">
                <a:solidFill>
                  <a:srgbClr val="103E7B"/>
                </a:solidFill>
                <a:latin typeface="Amaranth Bold" panose="00000800000000000000" pitchFamily="50" charset="0"/>
              </a:rPr>
              <a:t> para las </a:t>
            </a:r>
            <a:r>
              <a:rPr lang="en-US" sz="3000" spc="20" dirty="0" err="1">
                <a:solidFill>
                  <a:srgbClr val="103E7B"/>
                </a:solidFill>
                <a:latin typeface="Amaranth Bold" panose="00000800000000000000" pitchFamily="50" charset="0"/>
              </a:rPr>
              <a:t>Asambleas</a:t>
            </a:r>
            <a:r>
              <a:rPr lang="en-US" sz="3000" spc="20" dirty="0">
                <a:solidFill>
                  <a:srgbClr val="103E7B"/>
                </a:solidFill>
                <a:latin typeface="Amaranth Bold" panose="00000800000000000000" pitchFamily="50" charset="0"/>
              </a:rPr>
              <a:t>?*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81319" y="1644993"/>
            <a:ext cx="3032187" cy="305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3017"/>
              </a:lnSpc>
              <a:spcBef>
                <a:spcPct val="0"/>
              </a:spcBef>
            </a:pPr>
            <a:r>
              <a:rPr lang="en-US" sz="2155" spc="13">
                <a:solidFill>
                  <a:srgbClr val="103E7B"/>
                </a:solidFill>
                <a:latin typeface="Poppins Italics"/>
              </a:rPr>
              <a:t>“La invitación es para todos y todas,</a:t>
            </a:r>
            <a:r>
              <a:rPr lang="en-US" sz="2155" spc="13">
                <a:solidFill>
                  <a:srgbClr val="103E7B"/>
                </a:solidFill>
                <a:latin typeface="Poppins Bold Italics"/>
              </a:rPr>
              <a:t> no se eligen delegados ni voceros ni representantes.</a:t>
            </a:r>
            <a:r>
              <a:rPr lang="en-US" sz="2155" spc="13">
                <a:solidFill>
                  <a:srgbClr val="103E7B"/>
                </a:solidFill>
                <a:latin typeface="Poppins Italics"/>
              </a:rPr>
              <a:t> Quien habla lo hace por sí mismo y desde su visión del mundo”.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79281" y="1431876"/>
            <a:ext cx="3026919" cy="4703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253"/>
              </a:lnSpc>
              <a:spcBef>
                <a:spcPct val="0"/>
              </a:spcBef>
            </a:pPr>
            <a:r>
              <a:rPr lang="en-US" sz="1609" spc="9">
                <a:solidFill>
                  <a:srgbClr val="103E7B"/>
                </a:solidFill>
                <a:latin typeface="Poppins Italics"/>
              </a:rPr>
              <a:t>“Conviene </a:t>
            </a:r>
            <a:r>
              <a:rPr lang="en-US" sz="1609" spc="9">
                <a:solidFill>
                  <a:srgbClr val="103E7B"/>
                </a:solidFill>
                <a:latin typeface="Poppins Bold Italics"/>
              </a:rPr>
              <a:t>darle un encuadre temporal, con día fijo y horario específico</a:t>
            </a:r>
            <a:r>
              <a:rPr lang="en-US" sz="1609" spc="9">
                <a:solidFill>
                  <a:srgbClr val="103E7B"/>
                </a:solidFill>
                <a:latin typeface="Poppins Italics"/>
              </a:rPr>
              <a:t>, aunque también es importante la soltura de recurrir a ella cuando la urgencia lo demande, o de postergarla eventualmente si otros flancos apremian”. “No hay parámetros IRAM, pero aconsejamos un ’entre timbres’: no menos de 30 minutos, para que la palabra se anime; no más de 80, para que no se desbarranque”.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777545" y="6438781"/>
            <a:ext cx="11317729" cy="232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103E7B"/>
                </a:solidFill>
                <a:latin typeface="Open Sans"/>
              </a:rPr>
              <a:t>* Se presenta un punteo de algunas orientaciones señaladas en el texto de Cárdenas (2022).</a:t>
            </a:r>
          </a:p>
        </p:txBody>
      </p:sp>
      <p:grpSp>
        <p:nvGrpSpPr>
          <p:cNvPr id="16" name="Google Shape;108;p3">
            <a:extLst>
              <a:ext uri="{FF2B5EF4-FFF2-40B4-BE49-F238E27FC236}">
                <a16:creationId xmlns:a16="http://schemas.microsoft.com/office/drawing/2014/main" id="{F90881CC-112B-1A63-9076-60D87292FFB8}"/>
              </a:ext>
            </a:extLst>
          </p:cNvPr>
          <p:cNvGrpSpPr/>
          <p:nvPr/>
        </p:nvGrpSpPr>
        <p:grpSpPr>
          <a:xfrm>
            <a:off x="-880477" y="-253264"/>
            <a:ext cx="1411367" cy="7111264"/>
            <a:chOff x="0" y="-100864"/>
            <a:chExt cx="1914900" cy="6958866"/>
          </a:xfrm>
        </p:grpSpPr>
        <p:pic>
          <p:nvPicPr>
            <p:cNvPr id="17" name="Google Shape;109;p3">
              <a:extLst>
                <a:ext uri="{FF2B5EF4-FFF2-40B4-BE49-F238E27FC236}">
                  <a16:creationId xmlns:a16="http://schemas.microsoft.com/office/drawing/2014/main" id="{A3C5DC72-DDAE-C25E-977A-026D3173046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0;p3">
              <a:extLst>
                <a:ext uri="{FF2B5EF4-FFF2-40B4-BE49-F238E27FC236}">
                  <a16:creationId xmlns:a16="http://schemas.microsoft.com/office/drawing/2014/main" id="{20D235D2-1D73-6431-06C2-513E1B0A5350}"/>
                </a:ext>
              </a:extLst>
            </p:cNvPr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517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8" name="Freeform 8"/>
          <p:cNvSpPr/>
          <p:nvPr/>
        </p:nvSpPr>
        <p:spPr>
          <a:xfrm>
            <a:off x="1099757" y="494744"/>
            <a:ext cx="10354699" cy="5209877"/>
          </a:xfrm>
          <a:custGeom>
            <a:avLst/>
            <a:gdLst/>
            <a:ahLst/>
            <a:cxnLst/>
            <a:rect l="l" t="t" r="r" b="b"/>
            <a:pathLst>
              <a:path w="15532048" h="7814815">
                <a:moveTo>
                  <a:pt x="0" y="0"/>
                </a:moveTo>
                <a:lnTo>
                  <a:pt x="15532049" y="0"/>
                </a:lnTo>
                <a:lnTo>
                  <a:pt x="15532049" y="7814815"/>
                </a:lnTo>
                <a:lnTo>
                  <a:pt x="0" y="7814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425" t="-45222" b="-45498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9" name="TextBox 9"/>
          <p:cNvSpPr txBox="1"/>
          <p:nvPr/>
        </p:nvSpPr>
        <p:spPr>
          <a:xfrm>
            <a:off x="1390365" y="704850"/>
            <a:ext cx="4377799" cy="954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spc="17" dirty="0">
                <a:solidFill>
                  <a:srgbClr val="103E7B"/>
                </a:solidFill>
                <a:latin typeface="Bryndan Write"/>
              </a:rPr>
              <a:t>¿</a:t>
            </a:r>
            <a:r>
              <a:rPr lang="en-US" sz="2800" spc="17" dirty="0" err="1">
                <a:solidFill>
                  <a:srgbClr val="103E7B"/>
                </a:solidFill>
                <a:latin typeface="Bryndan Write"/>
              </a:rPr>
              <a:t>Cómo</a:t>
            </a:r>
            <a:r>
              <a:rPr lang="en-US" sz="2800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800" spc="17" dirty="0" err="1">
                <a:solidFill>
                  <a:srgbClr val="103E7B"/>
                </a:solidFill>
                <a:latin typeface="Bryndan Write"/>
              </a:rPr>
              <a:t>identificar</a:t>
            </a:r>
            <a:r>
              <a:rPr lang="en-US" sz="2800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800" spc="17" dirty="0" err="1">
                <a:solidFill>
                  <a:srgbClr val="103E7B"/>
                </a:solidFill>
                <a:latin typeface="Bryndan Write"/>
              </a:rPr>
              <a:t>el</a:t>
            </a:r>
            <a:r>
              <a:rPr lang="en-US" sz="2800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800" spc="17" dirty="0" err="1">
                <a:solidFill>
                  <a:srgbClr val="103E7B"/>
                </a:solidFill>
                <a:latin typeface="Bryndan Write"/>
              </a:rPr>
              <a:t>problema</a:t>
            </a:r>
            <a:r>
              <a:rPr lang="en-US" sz="2800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800" spc="17" dirty="0" err="1">
                <a:solidFill>
                  <a:srgbClr val="103E7B"/>
                </a:solidFill>
                <a:latin typeface="Bryndan Write"/>
              </a:rPr>
              <a:t>en</a:t>
            </a:r>
            <a:r>
              <a:rPr lang="en-US" sz="2800" spc="17" dirty="0">
                <a:solidFill>
                  <a:srgbClr val="103E7B"/>
                </a:solidFill>
                <a:latin typeface="Bryndan Write"/>
              </a:rPr>
              <a:t> la </a:t>
            </a:r>
            <a:r>
              <a:rPr lang="en-US" sz="2800" spc="17" dirty="0" err="1">
                <a:solidFill>
                  <a:srgbClr val="103E7B"/>
                </a:solidFill>
                <a:latin typeface="Bryndan Write"/>
              </a:rPr>
              <a:t>Asamblea</a:t>
            </a:r>
            <a:r>
              <a:rPr lang="en-US" sz="2800" spc="17" dirty="0">
                <a:solidFill>
                  <a:srgbClr val="103E7B"/>
                </a:solidFill>
                <a:latin typeface="Bryndan Write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5507" y="2009466"/>
            <a:ext cx="4607515" cy="3292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44"/>
              </a:lnSpc>
            </a:pP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“Sin un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problema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bien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formulado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, nada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habrá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por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resolver, o se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discurrirá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en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vano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sobre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suelos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infértiles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. Por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eso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, </a:t>
            </a:r>
            <a:r>
              <a:rPr lang="en-US" sz="1889" spc="19" dirty="0">
                <a:solidFill>
                  <a:srgbClr val="103E7B"/>
                </a:solidFill>
                <a:latin typeface="Open Sauce Bold Italics"/>
              </a:rPr>
              <a:t>la </a:t>
            </a:r>
            <a:r>
              <a:rPr lang="en-US" sz="1889" spc="19" dirty="0" err="1">
                <a:solidFill>
                  <a:srgbClr val="103E7B"/>
                </a:solidFill>
                <a:latin typeface="Open Sauce Bold Italics"/>
              </a:rPr>
              <a:t>primera</a:t>
            </a:r>
            <a:r>
              <a:rPr lang="en-US" sz="1889" spc="19" dirty="0">
                <a:solidFill>
                  <a:srgbClr val="103E7B"/>
                </a:solidFill>
                <a:latin typeface="Open Sauce Bold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Bold Italics"/>
              </a:rPr>
              <a:t>tarea</a:t>
            </a:r>
            <a:r>
              <a:rPr lang="en-US" sz="1889" spc="19" dirty="0">
                <a:solidFill>
                  <a:srgbClr val="103E7B"/>
                </a:solidFill>
                <a:latin typeface="Open Sauce Bold Italics"/>
              </a:rPr>
              <a:t> de la </a:t>
            </a:r>
            <a:r>
              <a:rPr lang="en-US" sz="1889" spc="19" dirty="0" err="1">
                <a:solidFill>
                  <a:srgbClr val="103E7B"/>
                </a:solidFill>
                <a:latin typeface="Open Sauce Bold Italics"/>
              </a:rPr>
              <a:t>asamblea</a:t>
            </a:r>
            <a:r>
              <a:rPr lang="en-US" sz="1889" spc="19" dirty="0">
                <a:solidFill>
                  <a:srgbClr val="103E7B"/>
                </a:solidFill>
                <a:latin typeface="Open Sauce Bold Italics"/>
              </a:rPr>
              <a:t> es </a:t>
            </a:r>
            <a:r>
              <a:rPr lang="en-US" sz="1889" spc="19" dirty="0" err="1">
                <a:solidFill>
                  <a:srgbClr val="103E7B"/>
                </a:solidFill>
                <a:latin typeface="Open Sauce Bold Italics"/>
              </a:rPr>
              <a:t>identificar</a:t>
            </a:r>
            <a:r>
              <a:rPr lang="en-US" sz="1889" spc="19" dirty="0">
                <a:solidFill>
                  <a:srgbClr val="103E7B"/>
                </a:solidFill>
                <a:latin typeface="Open Sauce Bold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Bold Italics"/>
              </a:rPr>
              <a:t>el</a:t>
            </a:r>
            <a:r>
              <a:rPr lang="en-US" sz="1889" spc="19" dirty="0">
                <a:solidFill>
                  <a:srgbClr val="103E7B"/>
                </a:solidFill>
                <a:latin typeface="Open Sauce Bold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Bold Italics"/>
              </a:rPr>
              <a:t>problema</a:t>
            </a:r>
            <a:r>
              <a:rPr lang="en-US" sz="1889" spc="19" dirty="0">
                <a:solidFill>
                  <a:srgbClr val="103E7B"/>
                </a:solidFill>
                <a:latin typeface="Open Sauce Bold Italics"/>
              </a:rPr>
              <a:t>”.</a:t>
            </a:r>
          </a:p>
          <a:p>
            <a:pPr algn="l">
              <a:lnSpc>
                <a:spcPts val="2644"/>
              </a:lnSpc>
            </a:pPr>
            <a:endParaRPr lang="en-US" sz="1889" spc="19" dirty="0">
              <a:solidFill>
                <a:srgbClr val="103E7B"/>
              </a:solidFill>
              <a:latin typeface="Open Sauce Bold Italics"/>
            </a:endParaRPr>
          </a:p>
          <a:p>
            <a:pPr algn="l">
              <a:lnSpc>
                <a:spcPts val="2644"/>
              </a:lnSpc>
            </a:pP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“Un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problema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formulado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siempre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es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construcción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, es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interpretación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colectiva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de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los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sujetos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a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partir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de sus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fervientes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</a:t>
            </a:r>
            <a:r>
              <a:rPr lang="en-US" sz="1889" spc="19" dirty="0" err="1">
                <a:solidFill>
                  <a:srgbClr val="103E7B"/>
                </a:solidFill>
                <a:latin typeface="Open Sauce Italics"/>
              </a:rPr>
              <a:t>interacciones</a:t>
            </a:r>
            <a:r>
              <a:rPr lang="en-US" sz="1889" spc="19" dirty="0">
                <a:solidFill>
                  <a:srgbClr val="103E7B"/>
                </a:solidFill>
                <a:latin typeface="Open Sauce Italics"/>
              </a:rPr>
              <a:t> con lo real”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29073" y="1641900"/>
            <a:ext cx="4487420" cy="2981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637"/>
              </a:lnSpc>
              <a:spcBef>
                <a:spcPct val="0"/>
              </a:spcBef>
            </a:pP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Los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temas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a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tratar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pueden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ser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múltiples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,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desde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conflictos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del aula y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los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recreos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, a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malestares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y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bienestares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"/>
              </a:rPr>
              <a:t>grupales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"/>
              </a:rPr>
              <a:t>. 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“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Bold Italics"/>
              </a:rPr>
              <a:t>Casi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Bold Italic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Bold Italics"/>
              </a:rPr>
              <a:t>todo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Bold Italic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Bold Italics"/>
              </a:rPr>
              <a:t>puede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Bold Italics"/>
              </a:rPr>
              <a:t> ser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Bold Italics"/>
              </a:rPr>
              <a:t>tema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Bold Italics"/>
              </a:rPr>
              <a:t> de las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Bold Italics"/>
              </a:rPr>
              <a:t>asambleas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Bold Italic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porque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, (....)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más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 que un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diseño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prefigurado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 es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una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lógica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 articulable con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el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 resto de la </a:t>
            </a:r>
            <a:r>
              <a:rPr lang="en-US" sz="1883" u="none" strike="noStrike" spc="11" dirty="0" err="1">
                <a:solidFill>
                  <a:srgbClr val="103E7B"/>
                </a:solidFill>
                <a:latin typeface="Poppins Italics"/>
              </a:rPr>
              <a:t>enseñanza</a:t>
            </a:r>
            <a:r>
              <a:rPr lang="en-US" sz="1883" u="none" strike="noStrike" spc="11" dirty="0">
                <a:solidFill>
                  <a:srgbClr val="103E7B"/>
                </a:solidFill>
                <a:latin typeface="Poppins Italics"/>
              </a:rPr>
              <a:t>”.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13124" y="603250"/>
            <a:ext cx="4314720" cy="954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922"/>
              </a:lnSpc>
              <a:spcBef>
                <a:spcPct val="0"/>
              </a:spcBef>
            </a:pPr>
            <a:r>
              <a:rPr lang="en-US" sz="2801" spc="17" dirty="0">
                <a:solidFill>
                  <a:srgbClr val="103E7B"/>
                </a:solidFill>
                <a:latin typeface="Bryndan Write"/>
              </a:rPr>
              <a:t>¿</a:t>
            </a:r>
            <a:r>
              <a:rPr lang="en-US" sz="2801" spc="17" dirty="0" err="1">
                <a:solidFill>
                  <a:srgbClr val="103E7B"/>
                </a:solidFill>
                <a:latin typeface="Bryndan Write"/>
              </a:rPr>
              <a:t>Qué</a:t>
            </a:r>
            <a:r>
              <a:rPr lang="en-US" sz="2801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801" spc="17" dirty="0" err="1">
                <a:solidFill>
                  <a:srgbClr val="103E7B"/>
                </a:solidFill>
                <a:latin typeface="Bryndan Write"/>
              </a:rPr>
              <a:t>temas</a:t>
            </a:r>
            <a:r>
              <a:rPr lang="en-US" sz="2801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801" spc="17" dirty="0" err="1">
                <a:solidFill>
                  <a:srgbClr val="103E7B"/>
                </a:solidFill>
                <a:latin typeface="Bryndan Write"/>
              </a:rPr>
              <a:t>abordar</a:t>
            </a:r>
            <a:r>
              <a:rPr lang="en-US" sz="2801" spc="17" dirty="0">
                <a:solidFill>
                  <a:srgbClr val="103E7B"/>
                </a:solidFill>
                <a:latin typeface="Bryndan Write"/>
              </a:rPr>
              <a:t> </a:t>
            </a:r>
            <a:r>
              <a:rPr lang="en-US" sz="2801" spc="17" dirty="0" err="1">
                <a:solidFill>
                  <a:srgbClr val="103E7B"/>
                </a:solidFill>
                <a:latin typeface="Bryndan Write"/>
              </a:rPr>
              <a:t>en</a:t>
            </a:r>
            <a:r>
              <a:rPr lang="en-US" sz="2801" spc="17" dirty="0">
                <a:solidFill>
                  <a:srgbClr val="103E7B"/>
                </a:solidFill>
                <a:latin typeface="Bryndan Write"/>
              </a:rPr>
              <a:t> la </a:t>
            </a:r>
            <a:r>
              <a:rPr lang="en-US" sz="2801" spc="17" dirty="0" err="1">
                <a:solidFill>
                  <a:srgbClr val="103E7B"/>
                </a:solidFill>
                <a:latin typeface="Bryndan Write"/>
              </a:rPr>
              <a:t>Asamblea</a:t>
            </a:r>
            <a:r>
              <a:rPr lang="en-US" sz="2801" spc="17" dirty="0">
                <a:solidFill>
                  <a:srgbClr val="103E7B"/>
                </a:solidFill>
                <a:latin typeface="Bryndan Write"/>
              </a:rPr>
              <a:t>?</a:t>
            </a:r>
          </a:p>
        </p:txBody>
      </p:sp>
      <p:sp>
        <p:nvSpPr>
          <p:cNvPr id="13" name="Freeform 13"/>
          <p:cNvSpPr/>
          <p:nvPr/>
        </p:nvSpPr>
        <p:spPr>
          <a:xfrm>
            <a:off x="7381876" y="4352925"/>
            <a:ext cx="3662742" cy="1831374"/>
          </a:xfrm>
          <a:custGeom>
            <a:avLst/>
            <a:gdLst/>
            <a:ahLst/>
            <a:cxnLst/>
            <a:rect l="l" t="t" r="r" b="b"/>
            <a:pathLst>
              <a:path w="4488971" h="2360330">
                <a:moveTo>
                  <a:pt x="0" y="0"/>
                </a:moveTo>
                <a:lnTo>
                  <a:pt x="4488971" y="0"/>
                </a:lnTo>
                <a:lnTo>
                  <a:pt x="4488971" y="2360330"/>
                </a:lnTo>
                <a:lnTo>
                  <a:pt x="0" y="2360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14" name="TextBox 14"/>
          <p:cNvSpPr txBox="1"/>
          <p:nvPr/>
        </p:nvSpPr>
        <p:spPr>
          <a:xfrm>
            <a:off x="1390364" y="6456795"/>
            <a:ext cx="8530280" cy="232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73"/>
              </a:lnSpc>
            </a:pPr>
            <a:r>
              <a:rPr lang="en-US" sz="1338">
                <a:solidFill>
                  <a:srgbClr val="103E7B"/>
                </a:solidFill>
                <a:latin typeface="Open Sans"/>
              </a:rPr>
              <a:t>* Se presenta un punteo de algunas orientaciones señaladas en el texto de Cárdenas (2022).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9A0F2F-D3F6-6820-5EBA-DE315A2DB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277662" y="3255199"/>
            <a:ext cx="6884764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21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7" name="Freeform 7"/>
          <p:cNvSpPr/>
          <p:nvPr/>
        </p:nvSpPr>
        <p:spPr>
          <a:xfrm>
            <a:off x="78440" y="1971295"/>
            <a:ext cx="2571891" cy="3450099"/>
          </a:xfrm>
          <a:custGeom>
            <a:avLst/>
            <a:gdLst/>
            <a:ahLst/>
            <a:cxnLst/>
            <a:rect l="l" t="t" r="r" b="b"/>
            <a:pathLst>
              <a:path w="3857837" h="5175148">
                <a:moveTo>
                  <a:pt x="0" y="0"/>
                </a:moveTo>
                <a:lnTo>
                  <a:pt x="3857837" y="0"/>
                </a:lnTo>
                <a:lnTo>
                  <a:pt x="3857837" y="5175148"/>
                </a:lnTo>
                <a:lnTo>
                  <a:pt x="0" y="5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8" name="TextBox 8"/>
          <p:cNvSpPr txBox="1"/>
          <p:nvPr/>
        </p:nvSpPr>
        <p:spPr>
          <a:xfrm>
            <a:off x="465860" y="215388"/>
            <a:ext cx="9074426" cy="1517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235"/>
              </a:lnSpc>
            </a:pPr>
            <a:r>
              <a:rPr lang="en-US" sz="3000" spc="27" dirty="0">
                <a:solidFill>
                  <a:srgbClr val="103E7B"/>
                </a:solidFill>
                <a:latin typeface="Amaranth Bold" panose="00000800000000000000" pitchFamily="50" charset="0"/>
              </a:rPr>
              <a:t>¿</a:t>
            </a:r>
            <a:r>
              <a:rPr lang="en-US" sz="3000" spc="27" dirty="0" err="1">
                <a:solidFill>
                  <a:srgbClr val="103E7B"/>
                </a:solidFill>
                <a:latin typeface="Amaranth Bold" panose="00000800000000000000" pitchFamily="50" charset="0"/>
              </a:rPr>
              <a:t>Qué</a:t>
            </a:r>
            <a:r>
              <a:rPr lang="en-US" sz="3000" spc="27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3000" spc="27" dirty="0" err="1">
                <a:solidFill>
                  <a:srgbClr val="103E7B"/>
                </a:solidFill>
                <a:latin typeface="Amaranth Bold" panose="00000800000000000000" pitchFamily="50" charset="0"/>
              </a:rPr>
              <a:t>participación</a:t>
            </a:r>
            <a:r>
              <a:rPr lang="en-US" sz="3000" spc="27" dirty="0">
                <a:solidFill>
                  <a:srgbClr val="103E7B"/>
                </a:solidFill>
                <a:latin typeface="Amaranth Bold" panose="00000800000000000000" pitchFamily="50" charset="0"/>
              </a:rPr>
              <a:t> del </a:t>
            </a:r>
            <a:r>
              <a:rPr lang="en-US" sz="3000" spc="27" dirty="0" err="1">
                <a:solidFill>
                  <a:srgbClr val="103E7B"/>
                </a:solidFill>
                <a:latin typeface="Amaranth Bold" panose="00000800000000000000" pitchFamily="50" charset="0"/>
              </a:rPr>
              <a:t>adulto</a:t>
            </a:r>
            <a:r>
              <a:rPr lang="en-US" sz="3000" spc="27" dirty="0">
                <a:solidFill>
                  <a:srgbClr val="103E7B"/>
                </a:solidFill>
                <a:latin typeface="Amaranth Bold" panose="00000800000000000000" pitchFamily="50" charset="0"/>
              </a:rPr>
              <a:t>…?</a:t>
            </a:r>
          </a:p>
          <a:p>
            <a:pPr marL="0" lvl="0" indent="0" algn="ctr">
              <a:lnSpc>
                <a:spcPts val="6235"/>
              </a:lnSpc>
              <a:spcBef>
                <a:spcPct val="0"/>
              </a:spcBef>
            </a:pPr>
            <a:endParaRPr lang="en-US" sz="4454" spc="27" dirty="0">
              <a:solidFill>
                <a:srgbClr val="103E7B"/>
              </a:solidFill>
              <a:latin typeface="Bryndan Write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284278" y="275290"/>
            <a:ext cx="674565" cy="698703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>
                  <a:solidFill>
                    <a:srgbClr val="FCFCFC"/>
                  </a:solidFill>
                  <a:latin typeface="Bryndan Write"/>
                </a:rPr>
                <a:t>05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83953" y="1543704"/>
            <a:ext cx="9074425" cy="4921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Soy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el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oso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las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cañerías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la casa,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subo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caños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las horas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silencio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tubos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agua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caliente, de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calefacción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del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aire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fresco,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voy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tubos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departamento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departamento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soy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el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oso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que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cañerías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.</a:t>
            </a:r>
          </a:p>
          <a:p>
            <a:pPr algn="l"/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Creo que me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estiman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porque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mi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pelo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mantiene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limpios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conductos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incesantemente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corro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tubos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nada me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gusta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más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que pasar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piso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piso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resbalando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caños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.</a:t>
            </a:r>
          </a:p>
          <a:p>
            <a:pPr algn="l"/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veces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saco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una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pata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canilla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la muchacha del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tercero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grita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que se ha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quemado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o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gruño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a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altura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horno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segundo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cocinera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Guillermina se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queja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que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el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aire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tira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mal.</a:t>
            </a:r>
          </a:p>
          <a:p>
            <a:pPr algn="l"/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noche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callado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es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cuando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más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ligero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me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asomo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al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techo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chimenea para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ver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si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luna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baila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arriba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y me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dejo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resbalar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como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el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viento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hasta las calderas del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sótano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.</a:t>
            </a:r>
          </a:p>
          <a:p>
            <a:pPr algn="l"/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verano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nado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noche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cisterna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picoteada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estrellas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me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lavo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cara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primero con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una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mano,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después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con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otra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después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con las dos juntas,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eso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me produce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una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grandísima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alegría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.</a:t>
            </a:r>
          </a:p>
          <a:p>
            <a:pPr algn="l"/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Entonces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resbalo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todos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caños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la casa,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gruñendo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contento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matrimonios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se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agitan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sus camas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deploran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instalación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las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tuberías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. </a:t>
            </a:r>
          </a:p>
          <a:p>
            <a:pPr algn="l"/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Algunos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encienden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luz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escriben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un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papelito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para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acordarse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protestar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cuando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vean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al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portero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.</a:t>
            </a:r>
          </a:p>
          <a:p>
            <a:pPr algn="l"/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Yo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busco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canilla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que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siempre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queda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abierta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algún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piso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;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allí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saco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nariz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miro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oscuridad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las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habitaciones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donde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viven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esos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seres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que no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pueden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andar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por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caños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y les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tengo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algo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lástima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al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verlos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tan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torpes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grandes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al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oír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cómo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roncan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sueñan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voz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alta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y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están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tan solos.</a:t>
            </a:r>
          </a:p>
          <a:p>
            <a:pPr algn="l"/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Cuando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mañana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se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lavan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cara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les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acaricio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mejillas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, les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lamo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la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nariz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y me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voy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vagamente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seguro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de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haber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</a:t>
            </a:r>
            <a:r>
              <a:rPr lang="en-US" sz="1599" dirty="0" err="1">
                <a:solidFill>
                  <a:srgbClr val="141466"/>
                </a:solidFill>
                <a:latin typeface="Amaranth Bold" panose="00000800000000000000" pitchFamily="50" charset="0"/>
              </a:rPr>
              <a:t>hecho</a:t>
            </a:r>
            <a:r>
              <a:rPr lang="en-US" sz="1599" dirty="0">
                <a:solidFill>
                  <a:srgbClr val="141466"/>
                </a:solidFill>
                <a:latin typeface="Amaranth Bold" panose="00000800000000000000" pitchFamily="50" charset="0"/>
              </a:rPr>
              <a:t> bien.-</a:t>
            </a:r>
          </a:p>
          <a:p>
            <a:pPr algn="l"/>
            <a:endParaRPr lang="en-US" sz="1599" dirty="0">
              <a:solidFill>
                <a:srgbClr val="141466"/>
              </a:solidFill>
              <a:latin typeface="Pangoli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D9D379-73E9-A2C4-931B-404F9472E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37158"/>
            <a:ext cx="12192000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7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7" name="TextBox 7"/>
          <p:cNvSpPr txBox="1"/>
          <p:nvPr/>
        </p:nvSpPr>
        <p:spPr>
          <a:xfrm>
            <a:off x="1953253" y="808917"/>
            <a:ext cx="9696861" cy="5287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74"/>
              </a:lnSpc>
            </a:pPr>
            <a:r>
              <a:rPr lang="en-US" sz="2500" dirty="0">
                <a:solidFill>
                  <a:srgbClr val="103E7B"/>
                </a:solidFill>
                <a:latin typeface="Pangolin"/>
              </a:rPr>
              <a:t> 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El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cuento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“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Discurso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del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oso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”,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el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único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cuento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de Julio Cortázar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dedicado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a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los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/as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niños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/as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suele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ser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disparador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de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propuestas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de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trabajo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en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las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escuelas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. En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este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sentido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,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recuperamos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así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una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actividad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que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puntualmente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invita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a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los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y las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estudiantes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a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presentarse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en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“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primera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persona del singular y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en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tiempo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presente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”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tal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cual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lo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hace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el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oso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: ¿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quién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soy? ¿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qué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cosas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hago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habitualmente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?, son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algunas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de las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preguntas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que se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abren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invitando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a ser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protagonistas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de la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propia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historia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de </a:t>
            </a:r>
            <a:r>
              <a:rPr lang="en-US" sz="2500" dirty="0" err="1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aprender</a:t>
            </a:r>
            <a:r>
              <a:rPr lang="en-US" sz="2500" dirty="0">
                <a:solidFill>
                  <a:srgbClr val="103E7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</a:p>
          <a:p>
            <a:pPr algn="l">
              <a:lnSpc>
                <a:spcPts val="4574"/>
              </a:lnSpc>
            </a:pPr>
            <a:endParaRPr lang="en-US" sz="3267" dirty="0">
              <a:solidFill>
                <a:srgbClr val="103E7B"/>
              </a:solidFill>
              <a:latin typeface="Pangolin"/>
            </a:endParaRPr>
          </a:p>
        </p:txBody>
      </p:sp>
      <p:grpSp>
        <p:nvGrpSpPr>
          <p:cNvPr id="3" name="Google Shape;108;p3">
            <a:extLst>
              <a:ext uri="{FF2B5EF4-FFF2-40B4-BE49-F238E27FC236}">
                <a16:creationId xmlns:a16="http://schemas.microsoft.com/office/drawing/2014/main" id="{A0778BA0-97A5-ED06-8164-3490DC04B20B}"/>
              </a:ext>
            </a:extLst>
          </p:cNvPr>
          <p:cNvGrpSpPr/>
          <p:nvPr/>
        </p:nvGrpSpPr>
        <p:grpSpPr>
          <a:xfrm>
            <a:off x="0" y="-103073"/>
            <a:ext cx="1411367" cy="7111264"/>
            <a:chOff x="1194604" y="46108"/>
            <a:chExt cx="1914901" cy="6958866"/>
          </a:xfrm>
        </p:grpSpPr>
        <p:pic>
          <p:nvPicPr>
            <p:cNvPr id="4" name="Google Shape;109;p3">
              <a:extLst>
                <a:ext uri="{FF2B5EF4-FFF2-40B4-BE49-F238E27FC236}">
                  <a16:creationId xmlns:a16="http://schemas.microsoft.com/office/drawing/2014/main" id="{FDC27761-240B-1E09-33CA-9C5107EB6C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-427726" y="3467743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0;p3">
              <a:extLst>
                <a:ext uri="{FF2B5EF4-FFF2-40B4-BE49-F238E27FC236}">
                  <a16:creationId xmlns:a16="http://schemas.microsoft.com/office/drawing/2014/main" id="{C4BB93BD-B87B-2B06-27E9-04D399AF2392}"/>
                </a:ext>
              </a:extLst>
            </p:cNvPr>
            <p:cNvSpPr/>
            <p:nvPr/>
          </p:nvSpPr>
          <p:spPr>
            <a:xfrm>
              <a:off x="1194604" y="146972"/>
              <a:ext cx="1799306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806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615337" y="465719"/>
            <a:ext cx="8392263" cy="5926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93"/>
              </a:lnSpc>
            </a:pP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Igualmente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el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testimonio de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seño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Tatá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refleja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disponibilidad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del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adulto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para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interactuar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y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brindar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seguridad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afectiva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necesaria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que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permite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los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/as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niños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/as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desplegar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sus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potencialidades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. Y es clave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pos de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plantear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enseñanza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términos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de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promoción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de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crecimiento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“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ofreciendo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las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oportunidades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para que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desarrollen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acciones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construyan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significados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comuniquen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deseos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expresen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sentimientos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preocupaciones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se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constituyan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sujetos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sociales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con pleno derecho a ser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escuchados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” (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Diseño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curricular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nivel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inicial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). </a:t>
            </a:r>
          </a:p>
          <a:p>
            <a:pPr algn="l">
              <a:lnSpc>
                <a:spcPts val="2893"/>
              </a:lnSpc>
            </a:pPr>
            <a:endParaRPr lang="en-US" sz="1800" dirty="0">
              <a:solidFill>
                <a:srgbClr val="141466"/>
              </a:solidFill>
              <a:latin typeface="Pangolin" panose="00000500000000000000" charset="0"/>
            </a:endParaRPr>
          </a:p>
          <a:p>
            <a:pPr algn="l">
              <a:lnSpc>
                <a:spcPts val="2893"/>
              </a:lnSpc>
            </a:pP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En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este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sentido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enseñanza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ayuda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crecer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cuando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</a:p>
          <a:p>
            <a:pPr algn="l">
              <a:lnSpc>
                <a:spcPts val="2893"/>
              </a:lnSpc>
            </a:pPr>
            <a:endParaRPr lang="en-US" sz="1800" dirty="0">
              <a:solidFill>
                <a:srgbClr val="141466"/>
              </a:solidFill>
              <a:latin typeface="Pangolin" panose="00000500000000000000" charset="0"/>
            </a:endParaRPr>
          </a:p>
          <a:p>
            <a:pPr marL="446216" lvl="1" indent="-223108" algn="l">
              <a:lnSpc>
                <a:spcPts val="2893"/>
              </a:lnSpc>
              <a:buFont typeface="Arial"/>
              <a:buChar char="•"/>
            </a:pP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actitud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que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los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adultos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asumen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frente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a las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conductas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infantiles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estimulan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el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desarrollo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de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participación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y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iniciativa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,  </a:t>
            </a:r>
          </a:p>
          <a:p>
            <a:pPr algn="l">
              <a:lnSpc>
                <a:spcPts val="2893"/>
              </a:lnSpc>
            </a:pPr>
            <a:endParaRPr lang="en-US" sz="1800" dirty="0">
              <a:solidFill>
                <a:srgbClr val="141466"/>
              </a:solidFill>
              <a:latin typeface="Pangolin" panose="00000500000000000000" charset="0"/>
            </a:endParaRPr>
          </a:p>
          <a:p>
            <a:pPr marL="446216" lvl="1" indent="-223108" algn="l">
              <a:lnSpc>
                <a:spcPts val="2893"/>
              </a:lnSpc>
              <a:buFont typeface="Arial"/>
              <a:buChar char="•"/>
            </a:pP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La forma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que se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imparten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las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pautas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y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normas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que se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presentan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al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niño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/a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contribuyen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a la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autoconfianza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necesaria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para regular sus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intercambios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con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los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</a:t>
            </a:r>
            <a:r>
              <a:rPr lang="en-US" sz="1800" dirty="0" err="1">
                <a:solidFill>
                  <a:srgbClr val="141466"/>
                </a:solidFill>
                <a:latin typeface="Pangolin" panose="00000500000000000000" charset="0"/>
              </a:rPr>
              <a:t>adultos</a:t>
            </a:r>
            <a:r>
              <a:rPr lang="en-US" sz="1800" dirty="0">
                <a:solidFill>
                  <a:srgbClr val="141466"/>
                </a:solidFill>
                <a:latin typeface="Pangolin" panose="00000500000000000000" charset="0"/>
              </a:rPr>
              <a:t> y sus pares (Gerstenhaber, 2001). </a:t>
            </a:r>
            <a:endParaRPr lang="en-US" sz="1800" dirty="0">
              <a:solidFill>
                <a:srgbClr val="141466"/>
              </a:solidFill>
              <a:latin typeface="Pangolin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07884" y="3678152"/>
            <a:ext cx="2284116" cy="3179848"/>
          </a:xfrm>
          <a:custGeom>
            <a:avLst/>
            <a:gdLst/>
            <a:ahLst/>
            <a:cxnLst/>
            <a:rect l="l" t="t" r="r" b="b"/>
            <a:pathLst>
              <a:path w="3426174" h="4769772">
                <a:moveTo>
                  <a:pt x="0" y="0"/>
                </a:moveTo>
                <a:lnTo>
                  <a:pt x="3426175" y="0"/>
                </a:lnTo>
                <a:lnTo>
                  <a:pt x="3426175" y="4769772"/>
                </a:lnTo>
                <a:lnTo>
                  <a:pt x="0" y="4769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2" name="Google Shape;108;p3">
            <a:extLst>
              <a:ext uri="{FF2B5EF4-FFF2-40B4-BE49-F238E27FC236}">
                <a16:creationId xmlns:a16="http://schemas.microsoft.com/office/drawing/2014/main" id="{182A7C9D-1AEB-91CC-F048-2F67DD235B28}"/>
              </a:ext>
            </a:extLst>
          </p:cNvPr>
          <p:cNvGrpSpPr/>
          <p:nvPr/>
        </p:nvGrpSpPr>
        <p:grpSpPr>
          <a:xfrm>
            <a:off x="-260565" y="-126632"/>
            <a:ext cx="1411367" cy="7111264"/>
            <a:chOff x="0" y="-100864"/>
            <a:chExt cx="1914900" cy="6958866"/>
          </a:xfrm>
        </p:grpSpPr>
        <p:pic>
          <p:nvPicPr>
            <p:cNvPr id="3" name="Google Shape;109;p3">
              <a:extLst>
                <a:ext uri="{FF2B5EF4-FFF2-40B4-BE49-F238E27FC236}">
                  <a16:creationId xmlns:a16="http://schemas.microsoft.com/office/drawing/2014/main" id="{65077770-08BB-ECD9-4090-E5E3D329770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0;p3">
              <a:extLst>
                <a:ext uri="{FF2B5EF4-FFF2-40B4-BE49-F238E27FC236}">
                  <a16:creationId xmlns:a16="http://schemas.microsoft.com/office/drawing/2014/main" id="{437CE4DF-40D3-90C0-DD6D-0A23C6710835}"/>
                </a:ext>
              </a:extLst>
            </p:cNvPr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027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040893" y="208269"/>
            <a:ext cx="2151107" cy="3408188"/>
            <a:chOff x="0" y="0"/>
            <a:chExt cx="2889504" cy="4578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89504" cy="4578095"/>
            </a:xfrm>
            <a:custGeom>
              <a:avLst/>
              <a:gdLst/>
              <a:ahLst/>
              <a:cxnLst/>
              <a:rect l="l" t="t" r="r" b="b"/>
              <a:pathLst>
                <a:path w="2889504" h="4578095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3"/>
              <a:stretch>
                <a:fillRect l="-7" r="-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79962" y="-8339"/>
              <a:ext cx="2735990" cy="4570249"/>
            </a:xfrm>
            <a:custGeom>
              <a:avLst/>
              <a:gdLst/>
              <a:ahLst/>
              <a:cxnLst/>
              <a:rect l="l" t="t" r="r" b="b"/>
              <a:pathLst>
                <a:path w="2735990" h="4570249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blipFill>
              <a:blip r:embed="rId4"/>
              <a:stretch>
                <a:fillRect l="-11702" r="-13140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4651" y="64691"/>
            <a:ext cx="9204350" cy="681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He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aprendido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mucho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En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17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años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he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caminado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por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senderos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guadalosos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mirando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horizontes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lejanos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acompañada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por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un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viento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lejos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ser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una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brisa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se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empecinó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mantenerme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despabilada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ojos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abiertos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(…) Hoy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siento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estoy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alfabetizada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 Que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el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río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ha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murmurado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mi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oído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algún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secreto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(…)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permitió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apropiara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geografía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de sus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sonidos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de sus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olores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trajo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historias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empapadas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aprendí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escuchar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Se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viene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memoria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Yoel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sus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ganas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aprender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escribir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su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consulta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empapada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confianza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: “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seño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oso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se escribe con la del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viento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?,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preguntó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obligó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responder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por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el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mismo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medio…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Decime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¿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cómo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hace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el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viento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?...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sssssss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Entonces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sí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hijo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¡se escribe con la del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viento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!</a:t>
            </a:r>
          </a:p>
          <a:p>
            <a:pPr algn="just">
              <a:lnSpc>
                <a:spcPts val="1866"/>
              </a:lnSpc>
            </a:pPr>
            <a:r>
              <a:rPr lang="en-US" sz="1300" dirty="0" err="1">
                <a:solidFill>
                  <a:srgbClr val="141466"/>
                </a:solidFill>
                <a:latin typeface="Pangolin"/>
              </a:rPr>
              <a:t>Aprendí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saber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contar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números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su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sucesión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lógica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sirve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para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relatar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proyectos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: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¿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Tenés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ganas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escucharme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seño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?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preguntó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Karen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una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mañana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cuando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justo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estaba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cambiándole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la yerba al mate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Sí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claro, ¡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cómo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no!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Contesté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inmediato</a:t>
            </a:r>
            <a:endParaRPr lang="en-US" sz="1300" dirty="0">
              <a:solidFill>
                <a:srgbClr val="141466"/>
              </a:solidFill>
              <a:latin typeface="Pangolin"/>
            </a:endParaRP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Mira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seño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dijo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mostrándome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tres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sus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deditos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primero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voy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con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estudiando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acá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segundo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voy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ser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dotora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mamá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tercero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vas a ser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viejita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enferma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yo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voy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curar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…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¡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Qué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suerte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mía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Karen! Vas a ser mi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doctora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!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Si,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tenés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llamarme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“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dotora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Kareennn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…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dotora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Kareenn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”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yo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voy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venir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seguidita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seguidita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…</a:t>
            </a:r>
          </a:p>
          <a:p>
            <a:pPr algn="just">
              <a:lnSpc>
                <a:spcPts val="1866"/>
              </a:lnSpc>
            </a:pPr>
            <a:r>
              <a:rPr lang="en-US" sz="1300" dirty="0" err="1">
                <a:solidFill>
                  <a:srgbClr val="141466"/>
                </a:solidFill>
                <a:latin typeface="Pangolin"/>
              </a:rPr>
              <a:t>Emocionada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abracé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le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besé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las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trenzas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 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- ¿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viste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aprendí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contar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hasta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tres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?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(…)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puse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mucho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esmero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sembrar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dudas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mucho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respeto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cuando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me he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sentido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tentada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cuestionar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creencias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¡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Qué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lo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tiró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!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Escribo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con un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nudo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garganta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porque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los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chicos 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han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permitido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perdiera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todos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estos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años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ni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capacidad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asombro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ni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risa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ellos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mismos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generan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 Y no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quiero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dejar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aprender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con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ellos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no he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sido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mala alumna, me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siento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alfabetizada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</a:t>
            </a:r>
          </a:p>
          <a:p>
            <a:pPr algn="just">
              <a:lnSpc>
                <a:spcPts val="1866"/>
              </a:lnSpc>
            </a:pPr>
            <a:r>
              <a:rPr lang="en-US" sz="1300" dirty="0" err="1">
                <a:solidFill>
                  <a:srgbClr val="141466"/>
                </a:solidFill>
                <a:latin typeface="Pangolin"/>
              </a:rPr>
              <a:t>Siempre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creí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que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educación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es un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hecho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revolucionario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sí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misma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ando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caminando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con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camiseta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puesta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. </a:t>
            </a: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Y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ahora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a punto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dejar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actividad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me la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descubro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firmada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por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los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dueños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esas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voces que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escucho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aun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el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más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profundo de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los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silencios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… “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seño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…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seño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…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seño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” …</a:t>
            </a:r>
          </a:p>
          <a:p>
            <a:pPr algn="just">
              <a:lnSpc>
                <a:spcPts val="1866"/>
              </a:lnSpc>
            </a:pPr>
            <a:endParaRPr lang="en-US" sz="1300" dirty="0">
              <a:solidFill>
                <a:srgbClr val="141466"/>
              </a:solidFill>
              <a:latin typeface="Pangolin"/>
            </a:endParaRPr>
          </a:p>
          <a:p>
            <a:pPr algn="just">
              <a:lnSpc>
                <a:spcPts val="1866"/>
              </a:lnSpc>
            </a:pPr>
            <a:r>
              <a:rPr lang="en-US" sz="1300" dirty="0">
                <a:solidFill>
                  <a:srgbClr val="141466"/>
                </a:solidFill>
                <a:latin typeface="Pangolin"/>
              </a:rPr>
              <a:t>Testimonio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Seño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Tatá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, </a:t>
            </a:r>
            <a:r>
              <a:rPr lang="en-US" sz="1300" dirty="0" err="1">
                <a:solidFill>
                  <a:srgbClr val="141466"/>
                </a:solidFill>
                <a:latin typeface="Pangolin"/>
              </a:rPr>
              <a:t>docente</a:t>
            </a:r>
            <a:r>
              <a:rPr lang="en-US" sz="1300" dirty="0">
                <a:solidFill>
                  <a:srgbClr val="141466"/>
                </a:solidFill>
                <a:latin typeface="Pangolin"/>
              </a:rPr>
              <a:t> rural </a:t>
            </a:r>
            <a:endParaRPr lang="en-US" sz="1333" dirty="0">
              <a:solidFill>
                <a:srgbClr val="141466"/>
              </a:solidFill>
              <a:latin typeface="Pangoli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9D8DA6-8A12-AAE0-9470-E7D59870D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283888" y="3268580"/>
            <a:ext cx="6858003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2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42682" y="1121610"/>
            <a:ext cx="7142382" cy="2703524"/>
            <a:chOff x="0" y="570760"/>
            <a:chExt cx="14284765" cy="5407048"/>
          </a:xfrm>
        </p:grpSpPr>
        <p:sp>
          <p:nvSpPr>
            <p:cNvPr id="4" name="Freeform 4"/>
            <p:cNvSpPr/>
            <p:nvPr/>
          </p:nvSpPr>
          <p:spPr>
            <a:xfrm>
              <a:off x="0" y="833769"/>
              <a:ext cx="14284765" cy="5144039"/>
            </a:xfrm>
            <a:custGeom>
              <a:avLst/>
              <a:gdLst/>
              <a:ahLst/>
              <a:cxnLst/>
              <a:rect l="l" t="t" r="r" b="b"/>
              <a:pathLst>
                <a:path w="14284765" h="5144039">
                  <a:moveTo>
                    <a:pt x="0" y="0"/>
                  </a:moveTo>
                  <a:lnTo>
                    <a:pt x="14284765" y="0"/>
                  </a:lnTo>
                  <a:lnTo>
                    <a:pt x="14284765" y="5144039"/>
                  </a:lnTo>
                  <a:lnTo>
                    <a:pt x="0" y="5144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928" r="-1212" b="-1649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4380034" y="570760"/>
              <a:ext cx="5383086" cy="1379990"/>
            </a:xfrm>
            <a:custGeom>
              <a:avLst/>
              <a:gdLst/>
              <a:ahLst/>
              <a:cxnLst/>
              <a:rect l="l" t="t" r="r" b="b"/>
              <a:pathLst>
                <a:path w="6524017" h="1982925">
                  <a:moveTo>
                    <a:pt x="0" y="0"/>
                  </a:moveTo>
                  <a:lnTo>
                    <a:pt x="6524016" y="0"/>
                  </a:lnTo>
                  <a:lnTo>
                    <a:pt x="6524016" y="1982925"/>
                  </a:lnTo>
                  <a:lnTo>
                    <a:pt x="0" y="198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08195" b="-9202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8817" y="229883"/>
            <a:ext cx="674566" cy="698703"/>
            <a:chOff x="253998" y="-46920"/>
            <a:chExt cx="1349133" cy="1397405"/>
          </a:xfrm>
        </p:grpSpPr>
        <p:sp>
          <p:nvSpPr>
            <p:cNvPr id="7" name="Freeform 7"/>
            <p:cNvSpPr/>
            <p:nvPr/>
          </p:nvSpPr>
          <p:spPr>
            <a:xfrm>
              <a:off x="253998" y="-4692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4000" y="101752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06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101579" y="3863577"/>
            <a:ext cx="3262240" cy="2551811"/>
          </a:xfrm>
          <a:custGeom>
            <a:avLst/>
            <a:gdLst/>
            <a:ahLst/>
            <a:cxnLst/>
            <a:rect l="l" t="t" r="r" b="b"/>
            <a:pathLst>
              <a:path w="4893360" h="3827716">
                <a:moveTo>
                  <a:pt x="0" y="0"/>
                </a:moveTo>
                <a:lnTo>
                  <a:pt x="4893360" y="0"/>
                </a:lnTo>
                <a:lnTo>
                  <a:pt x="4893360" y="3827716"/>
                </a:lnTo>
                <a:lnTo>
                  <a:pt x="0" y="3827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11" name="Group 11"/>
          <p:cNvGrpSpPr/>
          <p:nvPr/>
        </p:nvGrpSpPr>
        <p:grpSpPr>
          <a:xfrm>
            <a:off x="7828182" y="1811605"/>
            <a:ext cx="4308232" cy="4551278"/>
            <a:chOff x="0" y="0"/>
            <a:chExt cx="812800" cy="8586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11" cy="858654"/>
            </a:xfrm>
            <a:custGeom>
              <a:avLst/>
              <a:gdLst/>
              <a:ahLst/>
              <a:cxnLst/>
              <a:rect l="l" t="t" r="r" b="b"/>
              <a:pathLst>
                <a:path w="812811" h="858654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56147"/>
                  </a:cubicBezTo>
                  <a:cubicBezTo>
                    <a:pt x="0" y="533623"/>
                    <a:pt x="66279" y="628763"/>
                    <a:pt x="162037" y="672905"/>
                  </a:cubicBezTo>
                  <a:lnTo>
                    <a:pt x="162037" y="858654"/>
                  </a:lnTo>
                  <a:lnTo>
                    <a:pt x="353844" y="699186"/>
                  </a:lnTo>
                  <a:lnTo>
                    <a:pt x="530371" y="699186"/>
                  </a:lnTo>
                  <a:cubicBezTo>
                    <a:pt x="686363" y="699186"/>
                    <a:pt x="812800" y="575674"/>
                    <a:pt x="812800" y="356114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0099A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6967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47"/>
                </a:lnSpc>
              </a:pPr>
              <a:endParaRPr sz="8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24619" y="111715"/>
            <a:ext cx="4092081" cy="78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7180"/>
              </a:lnSpc>
            </a:pPr>
            <a:r>
              <a:rPr lang="en-US" sz="3000" spc="36" dirty="0">
                <a:solidFill>
                  <a:srgbClr val="103E7B"/>
                </a:solidFill>
                <a:latin typeface="Amaranth Bold" panose="00000800000000000000" pitchFamily="50" charset="0"/>
              </a:rPr>
              <a:t>Si de ser </a:t>
            </a:r>
            <a:r>
              <a:rPr lang="en-US" sz="3000" spc="36" dirty="0" err="1">
                <a:solidFill>
                  <a:srgbClr val="103E7B"/>
                </a:solidFill>
                <a:latin typeface="Amaranth Bold" panose="00000800000000000000" pitchFamily="50" charset="0"/>
              </a:rPr>
              <a:t>parte</a:t>
            </a:r>
            <a:r>
              <a:rPr lang="en-US" sz="3000" spc="36" dirty="0">
                <a:solidFill>
                  <a:srgbClr val="103E7B"/>
                </a:solidFill>
                <a:latin typeface="Amaranth Bold" panose="00000800000000000000" pitchFamily="50" charset="0"/>
              </a:rPr>
              <a:t> se </a:t>
            </a:r>
            <a:r>
              <a:rPr lang="en-US" sz="3000" spc="36" dirty="0" err="1">
                <a:solidFill>
                  <a:srgbClr val="103E7B"/>
                </a:solidFill>
                <a:latin typeface="Amaranth Bold" panose="00000800000000000000" pitchFamily="50" charset="0"/>
              </a:rPr>
              <a:t>trata</a:t>
            </a:r>
            <a:endParaRPr lang="en-US" sz="3000" spc="36" dirty="0">
              <a:solidFill>
                <a:srgbClr val="103E7B"/>
              </a:solidFill>
              <a:latin typeface="Amaranth Bold" panose="00000800000000000000" pitchFamily="5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85800" y="1902173"/>
            <a:ext cx="6818017" cy="203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74"/>
              </a:lnSpc>
            </a:pP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Plantear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la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participación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como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centro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de la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escena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escolar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invita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a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recorrer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aquellos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modos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de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hacer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escuela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y de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hacer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“con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otros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” …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Movimiento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que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va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desde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la singular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apropiación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de la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propuesta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curricular a la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revisión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de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los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espacios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institucionales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que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habitamos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y que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transitamos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en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la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cotidianeidad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.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Desde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este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lugar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, se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abren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interrogantes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que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interpelan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lo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ya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existente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, que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contribuyen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a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su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resignificación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/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recreación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, o bien,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abren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a lo nuevo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por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410" dirty="0" err="1">
                <a:solidFill>
                  <a:srgbClr val="FFFFFF"/>
                </a:solidFill>
                <a:latin typeface="Poppins Medium"/>
              </a:rPr>
              <a:t>venir</a:t>
            </a:r>
            <a:r>
              <a:rPr lang="en-US" sz="1410" dirty="0">
                <a:solidFill>
                  <a:srgbClr val="FFFFFF"/>
                </a:solidFill>
                <a:latin typeface="Poppins Medium"/>
              </a:rPr>
              <a:t>. </a:t>
            </a:r>
          </a:p>
          <a:p>
            <a:pPr algn="ctr">
              <a:lnSpc>
                <a:spcPts val="1974"/>
              </a:lnSpc>
              <a:spcBef>
                <a:spcPct val="0"/>
              </a:spcBef>
            </a:pPr>
            <a:endParaRPr lang="en-US" sz="1410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236287" y="2327477"/>
            <a:ext cx="3494584" cy="3083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86"/>
              </a:lnSpc>
            </a:pP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Todo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esto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no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significa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pedirle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a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los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y las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estudiantes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cómo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debe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organizarse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la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escuela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,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ni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que se la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quiera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cambiar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conforme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al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deseo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de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los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niños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y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niñas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: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quiere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decir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,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en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cambio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, que no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tiene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sentido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pensar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,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administrar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,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organizar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la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escuela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,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prescindiendo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de lo que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piensan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los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y las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estudiantes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.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Quiere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decir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“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tomarlos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</a:t>
            </a:r>
            <a:r>
              <a:rPr lang="en-US" sz="1735" spc="10" dirty="0" err="1">
                <a:solidFill>
                  <a:srgbClr val="FEFEFE"/>
                </a:solidFill>
                <a:latin typeface="Bryndan Write"/>
              </a:rPr>
              <a:t>en</a:t>
            </a:r>
            <a:r>
              <a:rPr lang="en-US" sz="1735" spc="10" dirty="0">
                <a:solidFill>
                  <a:srgbClr val="FEFEFE"/>
                </a:solidFill>
                <a:latin typeface="Bryndan Write"/>
              </a:rPr>
              <a:t> cuenta”.*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71802C-B97F-A64E-F123-8F038E444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3283888" y="3268580"/>
            <a:ext cx="6858003" cy="320842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C4471DD3-00A8-5ECE-1422-5D652C154918}"/>
              </a:ext>
            </a:extLst>
          </p:cNvPr>
          <p:cNvSpPr txBox="1"/>
          <p:nvPr/>
        </p:nvSpPr>
        <p:spPr>
          <a:xfrm>
            <a:off x="8854902" y="6096455"/>
            <a:ext cx="2875969" cy="318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sz="1500" dirty="0">
                <a:solidFill>
                  <a:srgbClr val="103E7B"/>
                </a:solidFill>
                <a:latin typeface="Open Sans"/>
              </a:rPr>
              <a:t>*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Tonucci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,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Tenti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103E7B"/>
                </a:solidFill>
                <a:latin typeface="Open Sans"/>
              </a:rPr>
              <a:t>Fanfani</a:t>
            </a:r>
            <a:r>
              <a:rPr lang="en-US" sz="1500" dirty="0">
                <a:solidFill>
                  <a:srgbClr val="103E7B"/>
                </a:solidFill>
                <a:latin typeface="Open Sans"/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1508011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grpSp>
        <p:nvGrpSpPr>
          <p:cNvPr id="4" name="Group 4"/>
          <p:cNvGrpSpPr/>
          <p:nvPr/>
        </p:nvGrpSpPr>
        <p:grpSpPr>
          <a:xfrm>
            <a:off x="420945" y="375821"/>
            <a:ext cx="674565" cy="698703"/>
            <a:chOff x="0" y="0"/>
            <a:chExt cx="1349131" cy="13974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AR" sz="8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3624"/>
                </a:lnSpc>
              </a:pPr>
              <a:r>
                <a:rPr lang="en-US" sz="3045" spc="18" dirty="0">
                  <a:solidFill>
                    <a:srgbClr val="FCFCFC"/>
                  </a:solidFill>
                  <a:latin typeface="Bryndan Write"/>
                </a:rPr>
                <a:t>07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490241" y="1450345"/>
            <a:ext cx="11449930" cy="4448319"/>
          </a:xfrm>
          <a:custGeom>
            <a:avLst/>
            <a:gdLst/>
            <a:ahLst/>
            <a:cxnLst/>
            <a:rect l="l" t="t" r="r" b="b"/>
            <a:pathLst>
              <a:path w="17174895" h="6672479">
                <a:moveTo>
                  <a:pt x="0" y="0"/>
                </a:moveTo>
                <a:lnTo>
                  <a:pt x="17174895" y="0"/>
                </a:lnTo>
                <a:lnTo>
                  <a:pt x="17174895" y="6672478"/>
                </a:lnTo>
                <a:lnTo>
                  <a:pt x="0" y="6672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 b="1">
              <a:ln w="22225">
                <a:solidFill>
                  <a:schemeClr val="accent2"/>
                </a:solidFill>
                <a:prstDash val="solid"/>
              </a:ln>
              <a:solidFill>
                <a:srgbClr val="AF4178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1601" y="170337"/>
            <a:ext cx="4712852" cy="78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7180"/>
              </a:lnSpc>
            </a:pPr>
            <a:r>
              <a:rPr lang="en-US" sz="3000" spc="36" dirty="0" err="1">
                <a:solidFill>
                  <a:srgbClr val="103E7B"/>
                </a:solidFill>
                <a:latin typeface="Amaranth Bold" panose="00000800000000000000" pitchFamily="50" charset="0"/>
              </a:rPr>
              <a:t>Bibliografía</a:t>
            </a:r>
            <a:r>
              <a:rPr lang="en-US" sz="3000" spc="36" dirty="0">
                <a:solidFill>
                  <a:srgbClr val="103E7B"/>
                </a:solidFill>
                <a:latin typeface="Amaranth Bold" panose="00000800000000000000" pitchFamily="50" charset="0"/>
              </a:rPr>
              <a:t> de </a:t>
            </a:r>
            <a:r>
              <a:rPr lang="en-US" sz="3000" spc="36" dirty="0" err="1">
                <a:solidFill>
                  <a:srgbClr val="103E7B"/>
                </a:solidFill>
                <a:latin typeface="Amaranth Bold" panose="00000800000000000000" pitchFamily="50" charset="0"/>
              </a:rPr>
              <a:t>referencia</a:t>
            </a:r>
            <a:endParaRPr lang="en-US" sz="3000" spc="36" dirty="0">
              <a:solidFill>
                <a:srgbClr val="103E7B"/>
              </a:solidFill>
              <a:latin typeface="Amaranth Bold" panose="00000800000000000000" pitchFamily="5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92327" y="1947974"/>
            <a:ext cx="10003060" cy="4239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>
                <a:solidFill>
                  <a:srgbClr val="000000"/>
                </a:solidFill>
                <a:latin typeface="Poppins"/>
              </a:rPr>
              <a:t>Asimov, I. (1951)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¡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Cómo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se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divertían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!. En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Cuentos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completos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I.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Editorial Zeta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Bolsillo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>
                <a:solidFill>
                  <a:srgbClr val="000000"/>
                </a:solidFill>
                <a:latin typeface="Poppins"/>
              </a:rPr>
              <a:t>Cárdenas, H. (2022). 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Los chicos toman la palabra.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Cómo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usar las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asambleas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aula para la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convivencia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y la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resolución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conflictos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la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escuela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 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Editorial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Siglo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XXI. 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>
                <a:solidFill>
                  <a:srgbClr val="000000"/>
                </a:solidFill>
                <a:latin typeface="Poppins"/>
              </a:rPr>
              <a:t>Cortázar, J. (2008). 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D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iscurso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del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oso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 Editorial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Alfaguara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 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>
                <a:solidFill>
                  <a:srgbClr val="000000"/>
                </a:solidFill>
                <a:latin typeface="Poppins"/>
              </a:rPr>
              <a:t>Gerstenhaber, C. (2001). 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Los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límites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 Un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mensaje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cuidado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 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AZ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Editores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 err="1">
                <a:solidFill>
                  <a:srgbClr val="000000"/>
                </a:solidFill>
                <a:latin typeface="Poppins"/>
              </a:rPr>
              <a:t>Gobierno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la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Provincia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Córdoba,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Ministerio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Educación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Diseño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Curricular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Educación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Inicial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2011-2020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Disponible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u="sng" dirty="0">
                <a:solidFill>
                  <a:srgbClr val="000000"/>
                </a:solidFill>
                <a:latin typeface="Poppins"/>
                <a:hlinkClick r:id="rId7" tooltip="https://www.igualdadycalidadcba.gov.ar/SIPEC-CBA/publicaciones/EducacionInicial/DCJ_Inicial-23-02-2018.pdf"/>
              </a:rPr>
              <a:t>https://www.igualdadycalidadcba.gov.ar/SIPEC-CBA/publicaciones/EducacionInicial/DCJ_Inicial-23-02-2018.pdf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 err="1">
                <a:solidFill>
                  <a:srgbClr val="000000"/>
                </a:solidFill>
                <a:latin typeface="Poppins"/>
              </a:rPr>
              <a:t>Gobierno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la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Provincia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Córdoba,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Ministerio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Educación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Diseño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Curricular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Educación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Primaria 2011-2020.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Disponible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u="sng" dirty="0">
                <a:solidFill>
                  <a:srgbClr val="000000"/>
                </a:solidFill>
                <a:latin typeface="Poppins"/>
                <a:hlinkClick r:id="rId8" tooltip="https://www.igualdadycalidadcba.gov.ar/SIPEC-CBA/publicaciones/EducacionPrimaria/DCJ_Primario-23-02-2018.pdf"/>
              </a:rPr>
              <a:t>https://www.igualdadycalidadcba.gov.ar/SIPEC-CBA/publicaciones/EducacionPrimaria/DCJ_Primario-23-02-2018.pdf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 err="1">
                <a:solidFill>
                  <a:srgbClr val="000000"/>
                </a:solidFill>
                <a:latin typeface="Poppins"/>
              </a:rPr>
              <a:t>Korinfeld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, D. (2013).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Espacios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instituciones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suficientemente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subjetivizados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En D.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Korinfeld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, D. Levy y S.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Rascovan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Entre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adolescentes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y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adultos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la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escuela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Puntuaciones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época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(pp. 97-122).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Paidós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 err="1">
                <a:solidFill>
                  <a:srgbClr val="000000"/>
                </a:solidFill>
                <a:latin typeface="Poppins"/>
              </a:rPr>
              <a:t>Resolución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239/14 del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Consejo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Federal de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Educación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: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Pautas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y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criterios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federales para la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elaboración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acuerdos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convivencia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para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el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nivel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inicial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y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primari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Disponible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: </a:t>
            </a:r>
            <a:r>
              <a:rPr lang="en-US" sz="1239" u="sng" dirty="0">
                <a:solidFill>
                  <a:srgbClr val="000000"/>
                </a:solidFill>
                <a:latin typeface="Poppins"/>
                <a:hlinkClick r:id="rId9" tooltip="http://www.bnm.me.gov.ar/giga1/normas/RCFE_239-14.pdf"/>
              </a:rPr>
              <a:t>http://www.bnm.me.gov.ar/giga1/normas/RCFE_239-14.pd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 err="1">
                <a:solidFill>
                  <a:srgbClr val="000000"/>
                </a:solidFill>
                <a:latin typeface="Poppins"/>
                <a:ea typeface="Poppins"/>
              </a:rPr>
              <a:t>Resolución</a:t>
            </a:r>
            <a:r>
              <a:rPr lang="en-US" sz="1239" dirty="0">
                <a:solidFill>
                  <a:srgbClr val="000000"/>
                </a:solidFill>
                <a:latin typeface="Poppins"/>
                <a:ea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  <a:ea typeface="Poppins"/>
              </a:rPr>
              <a:t>Ministerio</a:t>
            </a:r>
            <a:r>
              <a:rPr lang="en-US" sz="1239" dirty="0">
                <a:solidFill>
                  <a:srgbClr val="000000"/>
                </a:solidFill>
                <a:latin typeface="Poppins"/>
                <a:ea typeface="Poppin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"/>
                <a:ea typeface="Poppins"/>
              </a:rPr>
              <a:t>Educación</a:t>
            </a:r>
            <a:r>
              <a:rPr lang="en-US" sz="1239" dirty="0">
                <a:solidFill>
                  <a:srgbClr val="000000"/>
                </a:solidFill>
                <a:latin typeface="Poppins"/>
                <a:ea typeface="Poppins"/>
              </a:rPr>
              <a:t> N° 558: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Orientaciones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generales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para la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construcción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los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acuerdos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escolares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convivencia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en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el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nivel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inicial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y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primario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Boletín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Oficial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la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Provincia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Córdoba, Córdoba, Argentina, 22 de mayo de 2015.</a:t>
            </a:r>
          </a:p>
          <a:p>
            <a:pPr marL="267531" lvl="1" indent="-133765" algn="l">
              <a:lnSpc>
                <a:spcPts val="1735"/>
              </a:lnSpc>
              <a:buFont typeface="Arial"/>
              <a:buChar char="•"/>
            </a:pPr>
            <a:r>
              <a:rPr lang="en-US" sz="1239" dirty="0" err="1">
                <a:solidFill>
                  <a:srgbClr val="000000"/>
                </a:solidFill>
                <a:latin typeface="Poppins"/>
              </a:rPr>
              <a:t>Tonucci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, F. (1999). Anexo I. Una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escuela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democracia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. En E.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Tenti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Fanfani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Más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allá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 de las </a:t>
            </a:r>
            <a:r>
              <a:rPr lang="en-US" sz="1239" dirty="0" err="1">
                <a:solidFill>
                  <a:srgbClr val="000000"/>
                </a:solidFill>
                <a:latin typeface="Poppins Italics"/>
              </a:rPr>
              <a:t>amonestaciones</a:t>
            </a:r>
            <a:r>
              <a:rPr lang="en-US" sz="1239" dirty="0">
                <a:solidFill>
                  <a:srgbClr val="000000"/>
                </a:solidFill>
                <a:latin typeface="Poppins Italics"/>
              </a:rPr>
              <a:t>.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El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orden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democrático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en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las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instituciones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239" dirty="0" err="1">
                <a:solidFill>
                  <a:srgbClr val="000000"/>
                </a:solidFill>
                <a:latin typeface="Poppins"/>
              </a:rPr>
              <a:t>escolares</a:t>
            </a:r>
            <a:r>
              <a:rPr lang="en-US" sz="1239" dirty="0">
                <a:solidFill>
                  <a:srgbClr val="000000"/>
                </a:solidFill>
                <a:latin typeface="Poppins"/>
              </a:rPr>
              <a:t> (pp. 51-58). UNICEF. </a:t>
            </a:r>
          </a:p>
          <a:p>
            <a:pPr algn="l">
              <a:lnSpc>
                <a:spcPts val="1735"/>
              </a:lnSpc>
            </a:pPr>
            <a:endParaRPr lang="en-US" sz="1239" dirty="0">
              <a:solidFill>
                <a:srgbClr val="000000"/>
              </a:solidFill>
              <a:latin typeface="Poppins"/>
            </a:endParaRPr>
          </a:p>
          <a:p>
            <a:pPr algn="l">
              <a:lnSpc>
                <a:spcPts val="1735"/>
              </a:lnSpc>
            </a:pPr>
            <a:endParaRPr lang="en-US" sz="1239" dirty="0">
              <a:solidFill>
                <a:srgbClr val="000000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80387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3" name="Freeform 3"/>
          <p:cNvSpPr/>
          <p:nvPr/>
        </p:nvSpPr>
        <p:spPr>
          <a:xfrm>
            <a:off x="8774314" y="265047"/>
            <a:ext cx="4103242" cy="5833390"/>
          </a:xfrm>
          <a:custGeom>
            <a:avLst/>
            <a:gdLst/>
            <a:ahLst/>
            <a:cxnLst/>
            <a:rect l="l" t="t" r="r" b="b"/>
            <a:pathLst>
              <a:path w="5366055" h="8558941">
                <a:moveTo>
                  <a:pt x="0" y="0"/>
                </a:moveTo>
                <a:lnTo>
                  <a:pt x="5366055" y="0"/>
                </a:lnTo>
                <a:lnTo>
                  <a:pt x="5366055" y="8558941"/>
                </a:lnTo>
                <a:lnTo>
                  <a:pt x="0" y="8558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4" name="Freeform 4"/>
          <p:cNvSpPr/>
          <p:nvPr/>
        </p:nvSpPr>
        <p:spPr>
          <a:xfrm>
            <a:off x="6341047" y="5691037"/>
            <a:ext cx="3120453" cy="814800"/>
          </a:xfrm>
          <a:custGeom>
            <a:avLst/>
            <a:gdLst/>
            <a:ahLst/>
            <a:cxnLst/>
            <a:rect l="l" t="t" r="r" b="b"/>
            <a:pathLst>
              <a:path w="9538429" h="3234308">
                <a:moveTo>
                  <a:pt x="0" y="0"/>
                </a:moveTo>
                <a:lnTo>
                  <a:pt x="9538429" y="0"/>
                </a:lnTo>
                <a:lnTo>
                  <a:pt x="9538429" y="3234307"/>
                </a:lnTo>
                <a:lnTo>
                  <a:pt x="0" y="323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t="-1" r="-47266" b="-29858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6" name="Freeform 6"/>
          <p:cNvSpPr/>
          <p:nvPr/>
        </p:nvSpPr>
        <p:spPr>
          <a:xfrm>
            <a:off x="203201" y="5755744"/>
            <a:ext cx="2425699" cy="1008019"/>
          </a:xfrm>
          <a:custGeom>
            <a:avLst/>
            <a:gdLst/>
            <a:ahLst/>
            <a:cxnLst/>
            <a:rect l="l" t="t" r="r" b="b"/>
            <a:pathLst>
              <a:path w="6865974" h="2434106">
                <a:moveTo>
                  <a:pt x="0" y="0"/>
                </a:moveTo>
                <a:lnTo>
                  <a:pt x="6865974" y="0"/>
                </a:lnTo>
                <a:lnTo>
                  <a:pt x="6865974" y="2434106"/>
                </a:lnTo>
                <a:lnTo>
                  <a:pt x="0" y="2434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5568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800"/>
          </a:p>
        </p:txBody>
      </p:sp>
      <p:sp>
        <p:nvSpPr>
          <p:cNvPr id="7" name="TextBox 7"/>
          <p:cNvSpPr txBox="1"/>
          <p:nvPr/>
        </p:nvSpPr>
        <p:spPr>
          <a:xfrm>
            <a:off x="583000" y="2155510"/>
            <a:ext cx="8229986" cy="2546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037"/>
              </a:lnSpc>
            </a:pPr>
            <a:r>
              <a:rPr lang="en-US" sz="4500" dirty="0" err="1">
                <a:solidFill>
                  <a:srgbClr val="002970"/>
                </a:solidFill>
                <a:latin typeface="Amaranth Bold" panose="00000800000000000000" pitchFamily="50" charset="0"/>
              </a:rPr>
              <a:t>Programa</a:t>
            </a:r>
            <a:r>
              <a:rPr lang="en-US" sz="4500" dirty="0">
                <a:solidFill>
                  <a:srgbClr val="002970"/>
                </a:solidFill>
                <a:latin typeface="Amaranth Bold" panose="00000800000000000000" pitchFamily="50" charset="0"/>
              </a:rPr>
              <a:t> Convivencia Escolar</a:t>
            </a:r>
          </a:p>
          <a:p>
            <a:pPr algn="ctr">
              <a:lnSpc>
                <a:spcPts val="4037"/>
              </a:lnSpc>
            </a:pPr>
            <a:endParaRPr lang="en-US" sz="2883" dirty="0">
              <a:solidFill>
                <a:srgbClr val="002970"/>
              </a:solidFill>
              <a:latin typeface="Antonio Bold"/>
            </a:endParaRPr>
          </a:p>
          <a:p>
            <a:pPr algn="ctr">
              <a:lnSpc>
                <a:spcPct val="150000"/>
              </a:lnSpc>
            </a:pPr>
            <a:r>
              <a:rPr lang="en-US" sz="2883" dirty="0">
                <a:solidFill>
                  <a:srgbClr val="00297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dirty="0">
                <a:solidFill>
                  <a:srgbClr val="00297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0351 4341152 </a:t>
            </a:r>
          </a:p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rgbClr val="00297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0800 – 777 3728</a:t>
            </a:r>
          </a:p>
        </p:txBody>
      </p:sp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405559FA-FC90-16CF-87AC-A4FAF97A0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900" y="5691037"/>
            <a:ext cx="3572263" cy="12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505090EB-7AD6-4CF4-C89C-7AF740C39D2A}"/>
              </a:ext>
            </a:extLst>
          </p:cNvPr>
          <p:cNvSpPr txBox="1"/>
          <p:nvPr/>
        </p:nvSpPr>
        <p:spPr>
          <a:xfrm>
            <a:off x="1751709" y="580990"/>
            <a:ext cx="8057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El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desafío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de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enseñar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y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aprender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la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convivencia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en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la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educación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de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nivel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Inicial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y Primaria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9FA6226-5E84-1E48-3C41-572873698827}"/>
              </a:ext>
            </a:extLst>
          </p:cNvPr>
          <p:cNvSpPr txBox="1"/>
          <p:nvPr/>
        </p:nvSpPr>
        <p:spPr>
          <a:xfrm>
            <a:off x="1365148" y="2278383"/>
            <a:ext cx="669776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Promueve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la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formación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de personas que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busquen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el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bien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propio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y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el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de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los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demás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con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capacidad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para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conocer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comprender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enriquecer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y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transformar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el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mundo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cooperación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con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los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800" dirty="0" err="1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otros</a:t>
            </a:r>
            <a:r>
              <a:rPr lang="en-US" sz="2800" dirty="0">
                <a:solidFill>
                  <a:srgbClr val="029BD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/as. </a:t>
            </a:r>
            <a:endParaRPr lang="en-US" sz="2800" dirty="0">
              <a:solidFill>
                <a:srgbClr val="103E7B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10" name="Google Shape;98;p2">
            <a:extLst>
              <a:ext uri="{FF2B5EF4-FFF2-40B4-BE49-F238E27FC236}">
                <a16:creationId xmlns:a16="http://schemas.microsoft.com/office/drawing/2014/main" id="{6359C2C7-913A-5CE7-3B07-5D947E2D58CE}"/>
              </a:ext>
            </a:extLst>
          </p:cNvPr>
          <p:cNvGrpSpPr/>
          <p:nvPr/>
        </p:nvGrpSpPr>
        <p:grpSpPr>
          <a:xfrm>
            <a:off x="-159712" y="5637770"/>
            <a:ext cx="12511423" cy="1220231"/>
            <a:chOff x="-159712" y="5637770"/>
            <a:chExt cx="12511423" cy="1220231"/>
          </a:xfrm>
        </p:grpSpPr>
        <p:sp>
          <p:nvSpPr>
            <p:cNvPr id="11" name="Google Shape;99;p2">
              <a:extLst>
                <a:ext uri="{FF2B5EF4-FFF2-40B4-BE49-F238E27FC236}">
                  <a16:creationId xmlns:a16="http://schemas.microsoft.com/office/drawing/2014/main" id="{BDE1E4C8-2624-6066-B6E7-CBA0CED9A24F}"/>
                </a:ext>
              </a:extLst>
            </p:cNvPr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00;p2">
              <a:extLst>
                <a:ext uri="{FF2B5EF4-FFF2-40B4-BE49-F238E27FC236}">
                  <a16:creationId xmlns:a16="http://schemas.microsoft.com/office/drawing/2014/main" id="{4C016E64-126C-F50E-7150-A8FAE9D4C19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01;p2">
              <a:extLst>
                <a:ext uri="{FF2B5EF4-FFF2-40B4-BE49-F238E27FC236}">
                  <a16:creationId xmlns:a16="http://schemas.microsoft.com/office/drawing/2014/main" id="{8B92ABFD-4370-D164-4052-61E622C498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02;p2">
              <a:extLst>
                <a:ext uri="{FF2B5EF4-FFF2-40B4-BE49-F238E27FC236}">
                  <a16:creationId xmlns:a16="http://schemas.microsoft.com/office/drawing/2014/main" id="{195C6C62-E417-59B3-D00E-D858A836F69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Imagen 14" descr="Texto&#10;&#10;Descripción generada automáticamente con confianza baja">
            <a:extLst>
              <a:ext uri="{FF2B5EF4-FFF2-40B4-BE49-F238E27FC236}">
                <a16:creationId xmlns:a16="http://schemas.microsoft.com/office/drawing/2014/main" id="{0B2B8B12-6BDA-3C37-6FE8-81A0FA0A3A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738"/>
          <a:stretch/>
        </p:blipFill>
        <p:spPr>
          <a:xfrm>
            <a:off x="6091080" y="6082066"/>
            <a:ext cx="1971834" cy="695674"/>
          </a:xfrm>
          <a:prstGeom prst="rect">
            <a:avLst/>
          </a:prstGeom>
        </p:spPr>
      </p:pic>
      <p:pic>
        <p:nvPicPr>
          <p:cNvPr id="16" name="Imagen 15" descr="Texto&#10;&#10;Descripción generada automáticamente con confianza media">
            <a:extLst>
              <a:ext uri="{FF2B5EF4-FFF2-40B4-BE49-F238E27FC236}">
                <a16:creationId xmlns:a16="http://schemas.microsoft.com/office/drawing/2014/main" id="{5E3B341D-25C3-E5B4-B1B9-080B8F907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940" y="6023138"/>
            <a:ext cx="2608269" cy="907998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6ADA114E-7421-8EDE-C8CF-D8CAB28C70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480" b="25708"/>
          <a:stretch/>
        </p:blipFill>
        <p:spPr>
          <a:xfrm>
            <a:off x="225227" y="6048131"/>
            <a:ext cx="2633488" cy="526742"/>
          </a:xfrm>
          <a:prstGeom prst="rect">
            <a:avLst/>
          </a:prstGeom>
        </p:spPr>
      </p:pic>
      <p:sp>
        <p:nvSpPr>
          <p:cNvPr id="18" name="Freeform 11">
            <a:extLst>
              <a:ext uri="{FF2B5EF4-FFF2-40B4-BE49-F238E27FC236}">
                <a16:creationId xmlns:a16="http://schemas.microsoft.com/office/drawing/2014/main" id="{A3A5AA31-6033-D32E-16B8-24EC61137216}"/>
              </a:ext>
            </a:extLst>
          </p:cNvPr>
          <p:cNvSpPr/>
          <p:nvPr/>
        </p:nvSpPr>
        <p:spPr>
          <a:xfrm rot="778507">
            <a:off x="8509733" y="1762341"/>
            <a:ext cx="3446262" cy="3016435"/>
          </a:xfrm>
          <a:custGeom>
            <a:avLst/>
            <a:gdLst/>
            <a:ahLst/>
            <a:cxnLst/>
            <a:rect l="l" t="t" r="r" b="b"/>
            <a:pathLst>
              <a:path w="6503575" h="5352174">
                <a:moveTo>
                  <a:pt x="0" y="0"/>
                </a:moveTo>
                <a:lnTo>
                  <a:pt x="6503574" y="0"/>
                </a:lnTo>
                <a:lnTo>
                  <a:pt x="6503574" y="5352174"/>
                </a:lnTo>
                <a:lnTo>
                  <a:pt x="0" y="53521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43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2EC8A5C1-624F-FD9C-0542-441658941ED3}"/>
              </a:ext>
            </a:extLst>
          </p:cNvPr>
          <p:cNvSpPr txBox="1"/>
          <p:nvPr/>
        </p:nvSpPr>
        <p:spPr>
          <a:xfrm rot="1110804">
            <a:off x="7421012" y="4624900"/>
            <a:ext cx="3525623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</a:pPr>
            <a:r>
              <a:rPr lang="en-US" sz="2600" b="1" dirty="0" err="1">
                <a:solidFill>
                  <a:srgbClr val="029BDE"/>
                </a:solidFill>
                <a:latin typeface="Raleway ExtraBold" pitchFamily="2" charset="0"/>
                <a:cs typeface="Poppins Light" panose="00000400000000000000" pitchFamily="2" charset="0"/>
              </a:rPr>
              <a:t>Anclaje</a:t>
            </a:r>
            <a:r>
              <a:rPr lang="en-US" sz="2600" b="1" dirty="0">
                <a:solidFill>
                  <a:srgbClr val="029BDE"/>
                </a:solidFill>
                <a:latin typeface="Raleway ExtraBold" pitchFamily="2" charset="0"/>
                <a:cs typeface="Poppins Light" panose="00000400000000000000" pitchFamily="2" charset="0"/>
              </a:rPr>
              <a:t> curricular</a:t>
            </a:r>
          </a:p>
          <a:p>
            <a:pPr marL="0" lvl="0" indent="0" algn="ctr">
              <a:spcBef>
                <a:spcPct val="0"/>
              </a:spcBef>
            </a:pPr>
            <a:endParaRPr lang="en-US" sz="2000" b="1" dirty="0">
              <a:solidFill>
                <a:srgbClr val="029BDE"/>
              </a:solidFill>
              <a:latin typeface="Raleway ExtraBold" pitchFamily="2" charset="0"/>
              <a:cs typeface="Poppins Light" panose="00000400000000000000" pitchFamily="2" charset="0"/>
            </a:endParaRP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E9377AA7-71DE-F8E8-859E-800873DCB935}"/>
              </a:ext>
            </a:extLst>
          </p:cNvPr>
          <p:cNvGrpSpPr/>
          <p:nvPr/>
        </p:nvGrpSpPr>
        <p:grpSpPr>
          <a:xfrm>
            <a:off x="854932" y="580990"/>
            <a:ext cx="745677" cy="777284"/>
            <a:chOff x="79418" y="287706"/>
            <a:chExt cx="1349132" cy="1512935"/>
          </a:xfrm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89462668-58E7-ADA3-69C1-F8458A472F3B}"/>
                </a:ext>
              </a:extLst>
            </p:cNvPr>
            <p:cNvSpPr/>
            <p:nvPr/>
          </p:nvSpPr>
          <p:spPr>
            <a:xfrm>
              <a:off x="79418" y="403235"/>
              <a:ext cx="1349132" cy="1397406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FC334AE9-3B24-A411-3FE1-7EDF8A1A054C}"/>
                </a:ext>
              </a:extLst>
            </p:cNvPr>
            <p:cNvSpPr txBox="1"/>
            <p:nvPr/>
          </p:nvSpPr>
          <p:spPr>
            <a:xfrm>
              <a:off x="185506" y="287706"/>
              <a:ext cx="1136952" cy="1153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2500" b="1" spc="27" dirty="0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0" y="-113262"/>
            <a:ext cx="4210232" cy="7123660"/>
            <a:chOff x="0" y="-112996"/>
            <a:chExt cx="1914900" cy="6970996"/>
          </a:xfrm>
          <a:solidFill>
            <a:srgbClr val="009ADA"/>
          </a:solidFill>
        </p:grpSpPr>
        <p:pic>
          <p:nvPicPr>
            <p:cNvPr id="109" name="Google Shape;10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-1622331" y="3308639"/>
              <a:ext cx="6958866" cy="11559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10" name="Google Shape;110;p3"/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4F6B30C5-E621-577D-6CFA-0926873FB3D0}"/>
              </a:ext>
            </a:extLst>
          </p:cNvPr>
          <p:cNvSpPr txBox="1"/>
          <p:nvPr/>
        </p:nvSpPr>
        <p:spPr>
          <a:xfrm>
            <a:off x="4253317" y="1422974"/>
            <a:ext cx="838829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05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FD5C772-DF2D-1321-E90F-3B846540EAF7}"/>
              </a:ext>
            </a:extLst>
          </p:cNvPr>
          <p:cNvSpPr txBox="1"/>
          <p:nvPr/>
        </p:nvSpPr>
        <p:spPr>
          <a:xfrm>
            <a:off x="4210232" y="3091026"/>
            <a:ext cx="838829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06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371D435-6E4D-0E72-3BBD-9417C77250FD}"/>
              </a:ext>
            </a:extLst>
          </p:cNvPr>
          <p:cNvSpPr txBox="1"/>
          <p:nvPr/>
        </p:nvSpPr>
        <p:spPr>
          <a:xfrm>
            <a:off x="4210232" y="4774381"/>
            <a:ext cx="838829" cy="60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3000" spc="27" dirty="0">
                <a:solidFill>
                  <a:srgbClr val="FCFCFC"/>
                </a:solidFill>
                <a:latin typeface="Bryndan Write"/>
              </a:rPr>
              <a:t>07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3B95F9A-3179-4D30-DF94-3380FD3964E3}"/>
              </a:ext>
            </a:extLst>
          </p:cNvPr>
          <p:cNvSpPr txBox="1"/>
          <p:nvPr/>
        </p:nvSpPr>
        <p:spPr>
          <a:xfrm>
            <a:off x="-1" y="1061366"/>
            <a:ext cx="3759201" cy="4789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Pangolin"/>
              </a:rPr>
              <a:t>En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este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marco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, la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escuela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asume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 la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responsabilidad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 de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formar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Pangolin"/>
              </a:rPr>
              <a:t>SUJETOS ÉTICOS y POLÍTICOS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en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 al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menos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 dos </a:t>
            </a:r>
            <a:r>
              <a:rPr lang="en-US" sz="3000" dirty="0" err="1">
                <a:solidFill>
                  <a:schemeClr val="bg1"/>
                </a:solidFill>
                <a:latin typeface="Pangolin"/>
              </a:rPr>
              <a:t>direcciones</a:t>
            </a:r>
            <a:r>
              <a:rPr lang="en-US" sz="3000" dirty="0">
                <a:solidFill>
                  <a:schemeClr val="bg1"/>
                </a:solidFill>
                <a:latin typeface="Pangolin"/>
              </a:rPr>
              <a:t>: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D0B497-1B54-26BF-BDB2-B8DFD71BEBFC}"/>
              </a:ext>
            </a:extLst>
          </p:cNvPr>
          <p:cNvGrpSpPr/>
          <p:nvPr/>
        </p:nvGrpSpPr>
        <p:grpSpPr>
          <a:xfrm>
            <a:off x="4464389" y="952500"/>
            <a:ext cx="3517381" cy="4381500"/>
            <a:chOff x="0" y="0"/>
            <a:chExt cx="1722895" cy="165007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931E6B3-C330-01BC-1491-46B2EE822158}"/>
                </a:ext>
              </a:extLst>
            </p:cNvPr>
            <p:cNvSpPr/>
            <p:nvPr/>
          </p:nvSpPr>
          <p:spPr>
            <a:xfrm>
              <a:off x="0" y="0"/>
              <a:ext cx="1722895" cy="1650076"/>
            </a:xfrm>
            <a:custGeom>
              <a:avLst/>
              <a:gdLst/>
              <a:ahLst/>
              <a:cxnLst/>
              <a:rect l="l" t="t" r="r" b="b"/>
              <a:pathLst>
                <a:path w="1722895" h="1650076">
                  <a:moveTo>
                    <a:pt x="23887" y="0"/>
                  </a:moveTo>
                  <a:lnTo>
                    <a:pt x="1699008" y="0"/>
                  </a:lnTo>
                  <a:cubicBezTo>
                    <a:pt x="1712201" y="0"/>
                    <a:pt x="1722895" y="10695"/>
                    <a:pt x="1722895" y="23887"/>
                  </a:cubicBezTo>
                  <a:lnTo>
                    <a:pt x="1722895" y="1626189"/>
                  </a:lnTo>
                  <a:cubicBezTo>
                    <a:pt x="1722895" y="1639381"/>
                    <a:pt x="1712201" y="1650076"/>
                    <a:pt x="1699008" y="1650076"/>
                  </a:cubicBezTo>
                  <a:lnTo>
                    <a:pt x="23887" y="1650076"/>
                  </a:lnTo>
                  <a:cubicBezTo>
                    <a:pt x="10695" y="1650076"/>
                    <a:pt x="0" y="1639381"/>
                    <a:pt x="0" y="1626189"/>
                  </a:cubicBezTo>
                  <a:lnTo>
                    <a:pt x="0" y="23887"/>
                  </a:lnTo>
                  <a:cubicBezTo>
                    <a:pt x="0" y="10695"/>
                    <a:pt x="10695" y="0"/>
                    <a:pt x="238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719FDD"/>
              </a:solidFill>
              <a:prstDash val="solid"/>
              <a:rou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06D621-D658-BA33-4C9C-11EF9669522B}"/>
                </a:ext>
              </a:extLst>
            </p:cNvPr>
            <p:cNvSpPr txBox="1"/>
            <p:nvPr/>
          </p:nvSpPr>
          <p:spPr>
            <a:xfrm>
              <a:off x="0" y="-38100"/>
              <a:ext cx="1722895" cy="1688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1A5C172-C981-1B35-DB11-70A7F9644F08}"/>
              </a:ext>
            </a:extLst>
          </p:cNvPr>
          <p:cNvSpPr txBox="1"/>
          <p:nvPr/>
        </p:nvSpPr>
        <p:spPr>
          <a:xfrm>
            <a:off x="4471281" y="1879600"/>
            <a:ext cx="3380398" cy="2264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La </a:t>
            </a:r>
            <a:r>
              <a:rPr lang="en-US" sz="2000" spc="20" dirty="0">
                <a:solidFill>
                  <a:srgbClr val="103E7B"/>
                </a:solidFill>
                <a:latin typeface="Poppins Bold"/>
              </a:rPr>
              <a:t>CONVIVENCIA CON OTROS/AS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, junto con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quienes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se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aprenden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contenidos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y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también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“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modos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de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estar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5A6D02-FDC5-4B7E-6312-E2710C479D17}"/>
              </a:ext>
            </a:extLst>
          </p:cNvPr>
          <p:cNvGrpSpPr/>
          <p:nvPr/>
        </p:nvGrpSpPr>
        <p:grpSpPr>
          <a:xfrm>
            <a:off x="8242819" y="952501"/>
            <a:ext cx="3720581" cy="4381500"/>
            <a:chOff x="0" y="0"/>
            <a:chExt cx="1790969" cy="1650076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5D595B8-0303-DED9-C745-B3926AF4F1A1}"/>
                </a:ext>
              </a:extLst>
            </p:cNvPr>
            <p:cNvSpPr/>
            <p:nvPr/>
          </p:nvSpPr>
          <p:spPr>
            <a:xfrm>
              <a:off x="0" y="0"/>
              <a:ext cx="1790969" cy="1650076"/>
            </a:xfrm>
            <a:custGeom>
              <a:avLst/>
              <a:gdLst/>
              <a:ahLst/>
              <a:cxnLst/>
              <a:rect l="l" t="t" r="r" b="b"/>
              <a:pathLst>
                <a:path w="1790969" h="1650076">
                  <a:moveTo>
                    <a:pt x="22979" y="0"/>
                  </a:moveTo>
                  <a:lnTo>
                    <a:pt x="1767990" y="0"/>
                  </a:lnTo>
                  <a:cubicBezTo>
                    <a:pt x="1780681" y="0"/>
                    <a:pt x="1790969" y="10288"/>
                    <a:pt x="1790969" y="22979"/>
                  </a:cubicBezTo>
                  <a:lnTo>
                    <a:pt x="1790969" y="1627097"/>
                  </a:lnTo>
                  <a:cubicBezTo>
                    <a:pt x="1790969" y="1639788"/>
                    <a:pt x="1780681" y="1650076"/>
                    <a:pt x="1767990" y="1650076"/>
                  </a:cubicBezTo>
                  <a:lnTo>
                    <a:pt x="22979" y="1650076"/>
                  </a:lnTo>
                  <a:cubicBezTo>
                    <a:pt x="10288" y="1650076"/>
                    <a:pt x="0" y="1639788"/>
                    <a:pt x="0" y="1627097"/>
                  </a:cubicBezTo>
                  <a:lnTo>
                    <a:pt x="0" y="22979"/>
                  </a:lnTo>
                  <a:cubicBezTo>
                    <a:pt x="0" y="10288"/>
                    <a:pt x="10288" y="0"/>
                    <a:pt x="229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719FDD"/>
              </a:solidFill>
              <a:prstDash val="solid"/>
              <a:rou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C90ECE-1AF8-9C68-0C00-8FA8A843F081}"/>
                </a:ext>
              </a:extLst>
            </p:cNvPr>
            <p:cNvSpPr txBox="1"/>
            <p:nvPr/>
          </p:nvSpPr>
          <p:spPr>
            <a:xfrm>
              <a:off x="0" y="-38100"/>
              <a:ext cx="1790969" cy="1688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C27A9E14-967C-AF1A-7281-9AFE4F2D6340}"/>
              </a:ext>
            </a:extLst>
          </p:cNvPr>
          <p:cNvSpPr txBox="1"/>
          <p:nvPr/>
        </p:nvSpPr>
        <p:spPr>
          <a:xfrm>
            <a:off x="8285905" y="1069099"/>
            <a:ext cx="3563195" cy="4111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La </a:t>
            </a:r>
            <a:r>
              <a:rPr lang="en-US" sz="2000" spc="20" dirty="0">
                <a:solidFill>
                  <a:srgbClr val="103E7B"/>
                </a:solidFill>
                <a:latin typeface="Poppins Bold"/>
              </a:rPr>
              <a:t>REFLEXIÓN y la ACCIÓN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para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incidir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en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el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espacio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público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,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donde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se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ponen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en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juego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los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intereses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individuales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y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los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del conjunto;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favoreciendo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el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diseño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y </a:t>
            </a:r>
            <a:r>
              <a:rPr lang="en-US" sz="2000" spc="20" dirty="0" err="1">
                <a:solidFill>
                  <a:srgbClr val="103E7B"/>
                </a:solidFill>
                <a:latin typeface="Poppins Medium"/>
              </a:rPr>
              <a:t>concreción</a:t>
            </a:r>
            <a:r>
              <a:rPr lang="en-US" sz="2000" spc="20" dirty="0">
                <a:solidFill>
                  <a:srgbClr val="103E7B"/>
                </a:solidFill>
                <a:latin typeface="Poppins Medium"/>
              </a:rPr>
              <a:t> de </a:t>
            </a:r>
            <a:r>
              <a:rPr lang="en-US" sz="2000" spc="20" dirty="0">
                <a:solidFill>
                  <a:srgbClr val="103E7B"/>
                </a:solidFill>
                <a:latin typeface="Poppins Bold"/>
              </a:rPr>
              <a:t>ACCIONES PARA LA PARTICIPACIÓN.</a:t>
            </a:r>
            <a:endParaRPr lang="en-US" sz="2000" spc="20" dirty="0">
              <a:solidFill>
                <a:srgbClr val="103E7B"/>
              </a:solidFill>
              <a:latin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22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4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0" y="-100864"/>
            <a:ext cx="1914900" cy="7111264"/>
            <a:chOff x="0" y="-100864"/>
            <a:chExt cx="1914900" cy="6958866"/>
          </a:xfrm>
        </p:grpSpPr>
        <p:pic>
          <p:nvPicPr>
            <p:cNvPr id="109" name="Google Shape;10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"/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F6404BBF-615D-C9D2-6FF1-C85861C58F71}"/>
              </a:ext>
            </a:extLst>
          </p:cNvPr>
          <p:cNvSpPr/>
          <p:nvPr/>
        </p:nvSpPr>
        <p:spPr>
          <a:xfrm>
            <a:off x="1914901" y="0"/>
            <a:ext cx="10277099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33" b="-9333"/>
            </a:stretch>
          </a:blipFill>
        </p:spPr>
        <p:txBody>
          <a:bodyPr/>
          <a:lstStyle/>
          <a:p>
            <a:pPr algn="ctr"/>
            <a:endParaRPr lang="es-AR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722EB6F-9634-3A9E-B214-D04909C9AEE1}"/>
              </a:ext>
            </a:extLst>
          </p:cNvPr>
          <p:cNvSpPr/>
          <p:nvPr/>
        </p:nvSpPr>
        <p:spPr>
          <a:xfrm>
            <a:off x="3267075" y="5239833"/>
            <a:ext cx="8416924" cy="1132392"/>
          </a:xfrm>
          <a:custGeom>
            <a:avLst/>
            <a:gdLst/>
            <a:ahLst/>
            <a:cxnLst/>
            <a:rect l="l" t="t" r="r" b="b"/>
            <a:pathLst>
              <a:path w="9937689" h="1806853">
                <a:moveTo>
                  <a:pt x="0" y="0"/>
                </a:moveTo>
                <a:lnTo>
                  <a:pt x="9937690" y="0"/>
                </a:lnTo>
                <a:lnTo>
                  <a:pt x="9937690" y="1806853"/>
                </a:lnTo>
                <a:lnTo>
                  <a:pt x="0" y="1806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2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Pensar</a:t>
            </a:r>
            <a:r>
              <a:rPr lang="en-US" sz="2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la </a:t>
            </a:r>
            <a:r>
              <a:rPr lang="en-US" sz="2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escuela</a:t>
            </a:r>
            <a:r>
              <a:rPr lang="en-US" sz="2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en</a:t>
            </a:r>
            <a:r>
              <a:rPr lang="en-US" sz="2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términos</a:t>
            </a:r>
            <a:r>
              <a:rPr lang="en-US" sz="2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participativos</a:t>
            </a:r>
            <a:r>
              <a:rPr lang="en-US" sz="2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 </a:t>
            </a:r>
            <a:r>
              <a:rPr lang="en-US" sz="2800" kern="1200" dirty="0">
                <a:solidFill>
                  <a:srgbClr val="103E7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es </a:t>
            </a:r>
            <a:r>
              <a:rPr lang="en-US" sz="2800" kern="1200" dirty="0" err="1">
                <a:solidFill>
                  <a:srgbClr val="103E7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dar</a:t>
            </a:r>
            <a:r>
              <a:rPr lang="en-US" sz="2800" kern="1200" dirty="0">
                <a:solidFill>
                  <a:srgbClr val="103E7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un paso </a:t>
            </a:r>
            <a:r>
              <a:rPr lang="en-US" sz="2800" kern="1200" dirty="0" err="1">
                <a:solidFill>
                  <a:srgbClr val="103E7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hacia</a:t>
            </a:r>
            <a:r>
              <a:rPr lang="en-US" sz="2800" kern="1200" dirty="0">
                <a:solidFill>
                  <a:srgbClr val="103E7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</a:t>
            </a:r>
            <a:r>
              <a:rPr lang="en-US" sz="2800" kern="1200" dirty="0" err="1">
                <a:solidFill>
                  <a:srgbClr val="103E7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su</a:t>
            </a:r>
            <a:r>
              <a:rPr lang="en-US" sz="2800" kern="1200" dirty="0">
                <a:solidFill>
                  <a:srgbClr val="103E7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</a:t>
            </a:r>
            <a:r>
              <a:rPr lang="en-US" sz="2800" kern="1200" dirty="0" err="1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democratización</a:t>
            </a:r>
            <a:r>
              <a:rPr lang="en-US" sz="2800" kern="1200" dirty="0">
                <a:solidFill>
                  <a:srgbClr val="103E7B"/>
                </a:solidFill>
                <a:latin typeface="Poppins Bold"/>
                <a:ea typeface="+mn-ea"/>
                <a:cs typeface="+mn-cs"/>
              </a:rPr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527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4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505090EB-7AD6-4CF4-C89C-7AF740C39D2A}"/>
              </a:ext>
            </a:extLst>
          </p:cNvPr>
          <p:cNvSpPr txBox="1"/>
          <p:nvPr/>
        </p:nvSpPr>
        <p:spPr>
          <a:xfrm>
            <a:off x="1348916" y="1075423"/>
            <a:ext cx="9044463" cy="3538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solidFill>
                  <a:srgbClr val="029BDE"/>
                </a:solidFill>
                <a:latin typeface="Bryndan Write"/>
              </a:rPr>
              <a:t>El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desafío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continua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siendo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instalar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una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educación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que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impulsa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una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FORMACIÓN INTEGRAL, que tienda al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desarrollo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de las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dimensiones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cognitiva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,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ética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,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afectiva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, social y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política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de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todo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 ser </a:t>
            </a:r>
            <a:r>
              <a:rPr lang="en-US" sz="3000" dirty="0" err="1">
                <a:solidFill>
                  <a:srgbClr val="029BDE"/>
                </a:solidFill>
                <a:latin typeface="Bryndan Write"/>
              </a:rPr>
              <a:t>humano</a:t>
            </a:r>
            <a:r>
              <a:rPr lang="en-US" sz="3000" dirty="0">
                <a:solidFill>
                  <a:srgbClr val="029BDE"/>
                </a:solidFill>
                <a:latin typeface="Bryndan Write"/>
              </a:rPr>
              <a:t>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en-US" sz="3800" dirty="0">
              <a:solidFill>
                <a:srgbClr val="029BDE"/>
              </a:solidFill>
              <a:latin typeface="Bryndan Write"/>
            </a:endParaRPr>
          </a:p>
        </p:txBody>
      </p:sp>
      <p:grpSp>
        <p:nvGrpSpPr>
          <p:cNvPr id="10" name="Google Shape;98;p2">
            <a:extLst>
              <a:ext uri="{FF2B5EF4-FFF2-40B4-BE49-F238E27FC236}">
                <a16:creationId xmlns:a16="http://schemas.microsoft.com/office/drawing/2014/main" id="{6359C2C7-913A-5CE7-3B07-5D947E2D58CE}"/>
              </a:ext>
            </a:extLst>
          </p:cNvPr>
          <p:cNvGrpSpPr/>
          <p:nvPr/>
        </p:nvGrpSpPr>
        <p:grpSpPr>
          <a:xfrm>
            <a:off x="-159712" y="5637770"/>
            <a:ext cx="12511423" cy="1220231"/>
            <a:chOff x="-159712" y="5637770"/>
            <a:chExt cx="12511423" cy="1220231"/>
          </a:xfrm>
        </p:grpSpPr>
        <p:sp>
          <p:nvSpPr>
            <p:cNvPr id="11" name="Google Shape;99;p2">
              <a:extLst>
                <a:ext uri="{FF2B5EF4-FFF2-40B4-BE49-F238E27FC236}">
                  <a16:creationId xmlns:a16="http://schemas.microsoft.com/office/drawing/2014/main" id="{BDE1E4C8-2624-6066-B6E7-CBA0CED9A24F}"/>
                </a:ext>
              </a:extLst>
            </p:cNvPr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00;p2">
              <a:extLst>
                <a:ext uri="{FF2B5EF4-FFF2-40B4-BE49-F238E27FC236}">
                  <a16:creationId xmlns:a16="http://schemas.microsoft.com/office/drawing/2014/main" id="{4C016E64-126C-F50E-7150-A8FAE9D4C19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01;p2">
              <a:extLst>
                <a:ext uri="{FF2B5EF4-FFF2-40B4-BE49-F238E27FC236}">
                  <a16:creationId xmlns:a16="http://schemas.microsoft.com/office/drawing/2014/main" id="{8B92ABFD-4370-D164-4052-61E622C498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02;p2">
              <a:extLst>
                <a:ext uri="{FF2B5EF4-FFF2-40B4-BE49-F238E27FC236}">
                  <a16:creationId xmlns:a16="http://schemas.microsoft.com/office/drawing/2014/main" id="{195C6C62-E417-59B3-D00E-D858A836F69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Imagen 14" descr="Texto&#10;&#10;Descripción generada automáticamente con confianza baja">
            <a:extLst>
              <a:ext uri="{FF2B5EF4-FFF2-40B4-BE49-F238E27FC236}">
                <a16:creationId xmlns:a16="http://schemas.microsoft.com/office/drawing/2014/main" id="{0B2B8B12-6BDA-3C37-6FE8-81A0FA0A3A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738"/>
          <a:stretch/>
        </p:blipFill>
        <p:spPr>
          <a:xfrm>
            <a:off x="6091080" y="6082066"/>
            <a:ext cx="1971834" cy="695674"/>
          </a:xfrm>
          <a:prstGeom prst="rect">
            <a:avLst/>
          </a:prstGeom>
        </p:spPr>
      </p:pic>
      <p:pic>
        <p:nvPicPr>
          <p:cNvPr id="16" name="Imagen 15" descr="Texto&#10;&#10;Descripción generada automáticamente con confianza media">
            <a:extLst>
              <a:ext uri="{FF2B5EF4-FFF2-40B4-BE49-F238E27FC236}">
                <a16:creationId xmlns:a16="http://schemas.microsoft.com/office/drawing/2014/main" id="{5E3B341D-25C3-E5B4-B1B9-080B8F907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940" y="6023138"/>
            <a:ext cx="2608269" cy="907998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6ADA114E-7421-8EDE-C8CF-D8CAB28C70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480" b="25708"/>
          <a:stretch/>
        </p:blipFill>
        <p:spPr>
          <a:xfrm>
            <a:off x="225227" y="6048131"/>
            <a:ext cx="2633488" cy="5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019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2"/>
          <p:cNvGrpSpPr/>
          <p:nvPr/>
        </p:nvGrpSpPr>
        <p:grpSpPr>
          <a:xfrm>
            <a:off x="-159712" y="5637770"/>
            <a:ext cx="12511423" cy="1220231"/>
            <a:chOff x="-159712" y="5637770"/>
            <a:chExt cx="12511423" cy="1220231"/>
          </a:xfrm>
        </p:grpSpPr>
        <p:sp>
          <p:nvSpPr>
            <p:cNvPr id="99" name="Google Shape;99;p2"/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" name="Google Shape;100;p2"/>
            <p:cNvPicPr preferRelativeResize="0"/>
            <p:nvPr/>
          </p:nvPicPr>
          <p:blipFill rotWithShape="1">
            <a:blip r:embed="rId3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Imagen 52" descr="Texto&#10;&#10;Descripción generada automáticamente con confianza baja">
            <a:extLst>
              <a:ext uri="{FF2B5EF4-FFF2-40B4-BE49-F238E27FC236}">
                <a16:creationId xmlns:a16="http://schemas.microsoft.com/office/drawing/2014/main" id="{4E4C1717-8198-9B82-A467-A509BC023A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738"/>
          <a:stretch/>
        </p:blipFill>
        <p:spPr>
          <a:xfrm>
            <a:off x="6091080" y="6082066"/>
            <a:ext cx="1971834" cy="695674"/>
          </a:xfrm>
          <a:prstGeom prst="rect">
            <a:avLst/>
          </a:prstGeom>
        </p:spPr>
      </p:pic>
      <p:pic>
        <p:nvPicPr>
          <p:cNvPr id="67" name="Imagen 6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5185215-3281-64FA-7EAE-51CA080AC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940" y="6023138"/>
            <a:ext cx="2608269" cy="907998"/>
          </a:xfrm>
          <a:prstGeom prst="rect">
            <a:avLst/>
          </a:prstGeom>
        </p:spPr>
      </p:pic>
      <p:pic>
        <p:nvPicPr>
          <p:cNvPr id="69" name="Imagen 68" descr="Texto&#10;&#10;Descripción generada automáticamente">
            <a:extLst>
              <a:ext uri="{FF2B5EF4-FFF2-40B4-BE49-F238E27FC236}">
                <a16:creationId xmlns:a16="http://schemas.microsoft.com/office/drawing/2014/main" id="{C9DAA05A-B74E-5E1F-C284-E368F7B906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480" b="25708"/>
          <a:stretch/>
        </p:blipFill>
        <p:spPr>
          <a:xfrm>
            <a:off x="225227" y="6048131"/>
            <a:ext cx="2633488" cy="526742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04108F57-F233-2B7D-32A4-4726F37C4CCF}"/>
              </a:ext>
            </a:extLst>
          </p:cNvPr>
          <p:cNvSpPr/>
          <p:nvPr/>
        </p:nvSpPr>
        <p:spPr>
          <a:xfrm>
            <a:off x="1829046" y="519111"/>
            <a:ext cx="745677" cy="717930"/>
          </a:xfrm>
          <a:custGeom>
            <a:avLst/>
            <a:gdLst/>
            <a:ahLst/>
            <a:cxnLst/>
            <a:rect l="l" t="t" r="r" b="b"/>
            <a:pathLst>
              <a:path w="1349131" h="1397405">
                <a:moveTo>
                  <a:pt x="0" y="0"/>
                </a:moveTo>
                <a:lnTo>
                  <a:pt x="1349131" y="0"/>
                </a:lnTo>
                <a:lnTo>
                  <a:pt x="1349131" y="1397405"/>
                </a:lnTo>
                <a:lnTo>
                  <a:pt x="0" y="1397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645EB18E-82A4-02AB-64D5-68D690B75023}"/>
              </a:ext>
            </a:extLst>
          </p:cNvPr>
          <p:cNvSpPr txBox="1"/>
          <p:nvPr/>
        </p:nvSpPr>
        <p:spPr>
          <a:xfrm>
            <a:off x="1887682" y="459757"/>
            <a:ext cx="628403" cy="592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2500" b="1" spc="27" dirty="0">
                <a:solidFill>
                  <a:srgbClr val="FCFCFC"/>
                </a:solidFill>
                <a:latin typeface="Bryndan Write"/>
              </a:rPr>
              <a:t>02</a:t>
            </a:r>
          </a:p>
        </p:txBody>
      </p:sp>
      <p:pic>
        <p:nvPicPr>
          <p:cNvPr id="7" name="Imagen 6" descr="Una carretera en el campo&#10;&#10;Descripción generada automáticamente">
            <a:extLst>
              <a:ext uri="{FF2B5EF4-FFF2-40B4-BE49-F238E27FC236}">
                <a16:creationId xmlns:a16="http://schemas.microsoft.com/office/drawing/2014/main" id="{C3C06BE2-C418-C6B0-3D29-05A6A2BA6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9223" y="1"/>
            <a:ext cx="4190999" cy="23050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014F964-654E-55D4-7F18-F899C9D22AC4}"/>
              </a:ext>
            </a:extLst>
          </p:cNvPr>
          <p:cNvSpPr txBox="1"/>
          <p:nvPr/>
        </p:nvSpPr>
        <p:spPr>
          <a:xfrm>
            <a:off x="3455926" y="953307"/>
            <a:ext cx="419429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Caminante</a:t>
            </a:r>
            <a:r>
              <a:rPr lang="en-US" sz="2200" b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no hay </a:t>
            </a:r>
            <a:r>
              <a:rPr lang="en-US" sz="2200" b="1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camino</a:t>
            </a:r>
            <a:r>
              <a:rPr lang="en-US" sz="2300" b="1" dirty="0">
                <a:solidFill>
                  <a:schemeClr val="bg1"/>
                </a:solidFill>
                <a:latin typeface="Pangolin"/>
              </a:rPr>
              <a:t>,</a:t>
            </a:r>
          </a:p>
          <a:p>
            <a:pPr algn="ctr"/>
            <a:r>
              <a:rPr lang="en-US" sz="2300" b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 </a:t>
            </a:r>
            <a:r>
              <a:rPr lang="en-US" sz="2300" b="1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hace</a:t>
            </a:r>
            <a:r>
              <a:rPr lang="en-US" sz="2300" b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camino</a:t>
            </a:r>
            <a:r>
              <a:rPr lang="en-US" sz="2300" b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al </a:t>
            </a:r>
            <a:r>
              <a:rPr lang="en-US" sz="2300" b="1" dirty="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andar</a:t>
            </a:r>
            <a:endParaRPr lang="en-US" sz="2300" b="1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F36D3F-7646-2F11-650D-0CBE417CF457}"/>
              </a:ext>
            </a:extLst>
          </p:cNvPr>
          <p:cNvSpPr txBox="1"/>
          <p:nvPr/>
        </p:nvSpPr>
        <p:spPr>
          <a:xfrm>
            <a:off x="1119187" y="2328510"/>
            <a:ext cx="9661603" cy="644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885"/>
              </a:lnSpc>
            </a:pPr>
            <a:r>
              <a:rPr lang="en-US" sz="2500" spc="-28" dirty="0" err="1">
                <a:solidFill>
                  <a:srgbClr val="103E7B"/>
                </a:solidFill>
                <a:latin typeface="Amaranth Bold" panose="00000800000000000000" pitchFamily="50" charset="0"/>
              </a:rPr>
              <a:t>Participando</a:t>
            </a:r>
            <a:r>
              <a:rPr lang="en-US" sz="2500" spc="-28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2500" spc="-28" dirty="0" err="1">
                <a:solidFill>
                  <a:srgbClr val="103E7B"/>
                </a:solidFill>
                <a:latin typeface="Amaranth Bold" panose="00000800000000000000" pitchFamily="50" charset="0"/>
              </a:rPr>
              <a:t>señala</a:t>
            </a:r>
            <a:r>
              <a:rPr lang="en-US" sz="2500" spc="-28" dirty="0">
                <a:solidFill>
                  <a:srgbClr val="103E7B"/>
                </a:solidFill>
                <a:latin typeface="Amaranth Bold" panose="00000800000000000000" pitchFamily="50" charset="0"/>
              </a:rPr>
              <a:t> que la </a:t>
            </a:r>
            <a:r>
              <a:rPr lang="en-US" sz="2500" spc="-28" dirty="0" err="1">
                <a:solidFill>
                  <a:srgbClr val="103E7B"/>
                </a:solidFill>
                <a:latin typeface="Amaranth Bold" panose="00000800000000000000" pitchFamily="50" charset="0"/>
              </a:rPr>
              <a:t>acción</a:t>
            </a:r>
            <a:r>
              <a:rPr lang="en-US" sz="2500" spc="-28" dirty="0">
                <a:solidFill>
                  <a:srgbClr val="103E7B"/>
                </a:solidFill>
                <a:latin typeface="Amaranth Bold" panose="00000800000000000000" pitchFamily="50" charset="0"/>
              </a:rPr>
              <a:t> se </a:t>
            </a:r>
            <a:r>
              <a:rPr lang="en-US" sz="2500" spc="-28" dirty="0" err="1">
                <a:solidFill>
                  <a:srgbClr val="103E7B"/>
                </a:solidFill>
                <a:latin typeface="Amaranth Bold" panose="00000800000000000000" pitchFamily="50" charset="0"/>
              </a:rPr>
              <a:t>está</a:t>
            </a:r>
            <a:r>
              <a:rPr lang="en-US" sz="2500" spc="-28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2500" spc="-28" dirty="0" err="1">
                <a:solidFill>
                  <a:srgbClr val="103E7B"/>
                </a:solidFill>
                <a:latin typeface="Amaranth Bold" panose="00000800000000000000" pitchFamily="50" charset="0"/>
              </a:rPr>
              <a:t>llevando</a:t>
            </a:r>
            <a:r>
              <a:rPr lang="en-US" sz="2500" spc="-28" dirty="0">
                <a:solidFill>
                  <a:srgbClr val="103E7B"/>
                </a:solidFill>
                <a:latin typeface="Amaranth Bold" panose="00000800000000000000" pitchFamily="50" charset="0"/>
              </a:rPr>
              <a:t> </a:t>
            </a:r>
            <a:r>
              <a:rPr lang="en-US" sz="2500" spc="-28" dirty="0" err="1">
                <a:solidFill>
                  <a:srgbClr val="103E7B"/>
                </a:solidFill>
                <a:latin typeface="Amaranth Bold" panose="00000800000000000000" pitchFamily="50" charset="0"/>
              </a:rPr>
              <a:t>adelante</a:t>
            </a:r>
            <a:r>
              <a:rPr lang="en-US" sz="2500" spc="-28" dirty="0">
                <a:solidFill>
                  <a:srgbClr val="103E7B"/>
                </a:solidFill>
                <a:latin typeface="Amaranth Bold" panose="00000800000000000000" pitchFamily="50" charset="0"/>
              </a:rPr>
              <a:t>… 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C4D0832A-9CD3-5C65-EF11-31DC1BC9D0F8}"/>
              </a:ext>
            </a:extLst>
          </p:cNvPr>
          <p:cNvSpPr/>
          <p:nvPr/>
        </p:nvSpPr>
        <p:spPr>
          <a:xfrm rot="659067">
            <a:off x="2074651" y="2991069"/>
            <a:ext cx="3132858" cy="2473125"/>
          </a:xfrm>
          <a:custGeom>
            <a:avLst/>
            <a:gdLst/>
            <a:ahLst/>
            <a:cxnLst/>
            <a:rect l="l" t="t" r="r" b="b"/>
            <a:pathLst>
              <a:path w="4321237" h="4475857">
                <a:moveTo>
                  <a:pt x="0" y="0"/>
                </a:moveTo>
                <a:lnTo>
                  <a:pt x="4321237" y="0"/>
                </a:lnTo>
                <a:lnTo>
                  <a:pt x="4321237" y="4475858"/>
                </a:lnTo>
                <a:lnTo>
                  <a:pt x="0" y="447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81D4D72-A84C-F8B7-3D5B-098730E0D462}"/>
              </a:ext>
            </a:extLst>
          </p:cNvPr>
          <p:cNvSpPr txBox="1"/>
          <p:nvPr/>
        </p:nvSpPr>
        <p:spPr>
          <a:xfrm>
            <a:off x="2201883" y="3409905"/>
            <a:ext cx="2828469" cy="160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spc="-2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¿</a:t>
            </a:r>
            <a:r>
              <a:rPr lang="en-US" sz="2400" spc="-20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Cómo</a:t>
            </a:r>
            <a:r>
              <a:rPr lang="en-US" sz="2400" spc="-2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andamos</a:t>
            </a:r>
            <a:r>
              <a:rPr lang="en-US" sz="2400" spc="-2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</a:t>
            </a:r>
            <a:r>
              <a:rPr lang="en-US" sz="2400" spc="-2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nuestra</a:t>
            </a:r>
            <a:r>
              <a:rPr lang="en-US" sz="2400" spc="-2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20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escuela</a:t>
            </a:r>
            <a:r>
              <a:rPr lang="en-US" sz="2400" spc="-2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? 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FB6A6B9-C501-82E1-DAEC-4677E908D6B1}"/>
              </a:ext>
            </a:extLst>
          </p:cNvPr>
          <p:cNvSpPr/>
          <p:nvPr/>
        </p:nvSpPr>
        <p:spPr>
          <a:xfrm>
            <a:off x="6800130" y="2982320"/>
            <a:ext cx="3338291" cy="2496429"/>
          </a:xfrm>
          <a:custGeom>
            <a:avLst/>
            <a:gdLst/>
            <a:ahLst/>
            <a:cxnLst/>
            <a:rect l="l" t="t" r="r" b="b"/>
            <a:pathLst>
              <a:path w="4142851" h="4291088">
                <a:moveTo>
                  <a:pt x="0" y="0"/>
                </a:moveTo>
                <a:lnTo>
                  <a:pt x="4142850" y="0"/>
                </a:lnTo>
                <a:lnTo>
                  <a:pt x="4142850" y="4291089"/>
                </a:lnTo>
                <a:lnTo>
                  <a:pt x="0" y="42910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E20B487A-58C5-D5A5-5825-CA8297CBED2B}"/>
              </a:ext>
            </a:extLst>
          </p:cNvPr>
          <p:cNvSpPr/>
          <p:nvPr/>
        </p:nvSpPr>
        <p:spPr>
          <a:xfrm rot="8735386" flipH="1">
            <a:off x="5639523" y="4268624"/>
            <a:ext cx="1066602" cy="1041793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1333779" y="0"/>
                </a:moveTo>
                <a:lnTo>
                  <a:pt x="0" y="0"/>
                </a:lnTo>
                <a:lnTo>
                  <a:pt x="0" y="1364231"/>
                </a:lnTo>
                <a:lnTo>
                  <a:pt x="1333779" y="1364231"/>
                </a:lnTo>
                <a:lnTo>
                  <a:pt x="133377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F6F7E45B-28D9-D5B1-06BB-988DD4906325}"/>
              </a:ext>
            </a:extLst>
          </p:cNvPr>
          <p:cNvSpPr txBox="1"/>
          <p:nvPr/>
        </p:nvSpPr>
        <p:spPr>
          <a:xfrm>
            <a:off x="6809070" y="3181104"/>
            <a:ext cx="3222309" cy="1609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spc="-19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¿</a:t>
            </a:r>
            <a:r>
              <a:rPr lang="en-US" sz="2400" spc="-19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Cómo</a:t>
            </a:r>
            <a:r>
              <a:rPr lang="en-US" sz="2400" spc="-19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19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participamos</a:t>
            </a:r>
            <a:r>
              <a:rPr lang="en-US" sz="2400" spc="-19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19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</a:t>
            </a:r>
            <a:r>
              <a:rPr lang="en-US" sz="2400" spc="-19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19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nuestra</a:t>
            </a:r>
            <a:r>
              <a:rPr lang="en-US" sz="2400" spc="-19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spc="-19" dirty="0" err="1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escuela</a:t>
            </a:r>
            <a:r>
              <a:rPr lang="en-US" sz="2400" spc="-19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748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2"/>
          <p:cNvGrpSpPr/>
          <p:nvPr/>
        </p:nvGrpSpPr>
        <p:grpSpPr>
          <a:xfrm>
            <a:off x="-159712" y="5752070"/>
            <a:ext cx="12511423" cy="1220231"/>
            <a:chOff x="-159712" y="5637770"/>
            <a:chExt cx="12511423" cy="1220231"/>
          </a:xfrm>
        </p:grpSpPr>
        <p:sp>
          <p:nvSpPr>
            <p:cNvPr id="99" name="Google Shape;99;p2"/>
            <p:cNvSpPr/>
            <p:nvPr/>
          </p:nvSpPr>
          <p:spPr>
            <a:xfrm>
              <a:off x="0" y="5782579"/>
              <a:ext cx="12192000" cy="1075422"/>
            </a:xfrm>
            <a:prstGeom prst="rect">
              <a:avLst/>
            </a:prstGeom>
            <a:solidFill>
              <a:srgbClr val="00AB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" name="Google Shape;100;p2"/>
            <p:cNvPicPr preferRelativeResize="0"/>
            <p:nvPr/>
          </p:nvPicPr>
          <p:blipFill rotWithShape="1">
            <a:blip r:embed="rId3">
              <a:alphaModFix/>
            </a:blip>
            <a:srcRect l="-1" r="46998"/>
            <a:stretch/>
          </p:blipFill>
          <p:spPr>
            <a:xfrm>
              <a:off x="8420225" y="6228424"/>
              <a:ext cx="1266857" cy="367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97953" y="5984277"/>
              <a:ext cx="1735338" cy="7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-159712" y="5637770"/>
              <a:ext cx="12511423" cy="1448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Imagen 52" descr="Texto&#10;&#10;Descripción generada automáticamente con confianza baja">
            <a:extLst>
              <a:ext uri="{FF2B5EF4-FFF2-40B4-BE49-F238E27FC236}">
                <a16:creationId xmlns:a16="http://schemas.microsoft.com/office/drawing/2014/main" id="{4E4C1717-8198-9B82-A467-A509BC023A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738"/>
          <a:stretch/>
        </p:blipFill>
        <p:spPr>
          <a:xfrm>
            <a:off x="6091080" y="6196366"/>
            <a:ext cx="1971834" cy="695674"/>
          </a:xfrm>
          <a:prstGeom prst="rect">
            <a:avLst/>
          </a:prstGeom>
        </p:spPr>
      </p:pic>
      <p:pic>
        <p:nvPicPr>
          <p:cNvPr id="67" name="Imagen 6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5185215-3281-64FA-7EAE-51CA080AC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940" y="6137438"/>
            <a:ext cx="2608269" cy="907998"/>
          </a:xfrm>
          <a:prstGeom prst="rect">
            <a:avLst/>
          </a:prstGeom>
        </p:spPr>
      </p:pic>
      <p:pic>
        <p:nvPicPr>
          <p:cNvPr id="69" name="Imagen 68" descr="Texto&#10;&#10;Descripción generada automáticamente">
            <a:extLst>
              <a:ext uri="{FF2B5EF4-FFF2-40B4-BE49-F238E27FC236}">
                <a16:creationId xmlns:a16="http://schemas.microsoft.com/office/drawing/2014/main" id="{C9DAA05A-B74E-5E1F-C284-E368F7B906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480" b="25708"/>
          <a:stretch/>
        </p:blipFill>
        <p:spPr>
          <a:xfrm>
            <a:off x="225227" y="6162431"/>
            <a:ext cx="2633488" cy="526742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C2636658-9D21-7136-DE69-D9EC2CBB9065}"/>
              </a:ext>
            </a:extLst>
          </p:cNvPr>
          <p:cNvSpPr txBox="1"/>
          <p:nvPr/>
        </p:nvSpPr>
        <p:spPr>
          <a:xfrm>
            <a:off x="1542039" y="483167"/>
            <a:ext cx="7564033" cy="71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47"/>
              </a:lnSpc>
            </a:pP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Estos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interrogantes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animan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este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 </a:t>
            </a:r>
            <a:r>
              <a:rPr lang="en-US" sz="3000" dirty="0" err="1">
                <a:solidFill>
                  <a:srgbClr val="029BDE"/>
                </a:solidFill>
                <a:latin typeface="Amaranth Bold" panose="00000800000000000000" pitchFamily="50" charset="0"/>
              </a:rPr>
              <a:t>recorrido</a:t>
            </a:r>
            <a:r>
              <a:rPr lang="en-US" sz="3000" dirty="0">
                <a:solidFill>
                  <a:srgbClr val="029BDE"/>
                </a:solidFill>
                <a:latin typeface="Amaranth Bold" panose="00000800000000000000" pitchFamily="50" charset="0"/>
              </a:rPr>
              <a:t>… 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849BB528-2644-8026-E131-2D8E4A67803C}"/>
              </a:ext>
            </a:extLst>
          </p:cNvPr>
          <p:cNvGrpSpPr>
            <a:grpSpLocks noChangeAspect="1"/>
          </p:cNvGrpSpPr>
          <p:nvPr/>
        </p:nvGrpSpPr>
        <p:grpSpPr>
          <a:xfrm>
            <a:off x="1161376" y="2073066"/>
            <a:ext cx="2924002" cy="2924002"/>
            <a:chOff x="0" y="0"/>
            <a:chExt cx="34823400" cy="34823400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19212B8F-A1F3-BD0C-FF50-89C982E9926C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9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AR"/>
            </a:p>
          </p:txBody>
        </p:sp>
        <p:sp>
          <p:nvSpPr>
            <p:cNvPr id="5" name="Freeform 16">
              <a:extLst>
                <a:ext uri="{FF2B5EF4-FFF2-40B4-BE49-F238E27FC236}">
                  <a16:creationId xmlns:a16="http://schemas.microsoft.com/office/drawing/2014/main" id="{1AD630B1-2345-4EC5-C01F-519A8665EECD}"/>
                </a:ext>
              </a:extLst>
            </p:cNvPr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5F3B1B0F-C9F9-09F5-6EBF-A8C127F8A241}"/>
              </a:ext>
            </a:extLst>
          </p:cNvPr>
          <p:cNvSpPr/>
          <p:nvPr/>
        </p:nvSpPr>
        <p:spPr>
          <a:xfrm>
            <a:off x="4590107" y="1740040"/>
            <a:ext cx="5807146" cy="3440317"/>
          </a:xfrm>
          <a:custGeom>
            <a:avLst/>
            <a:gdLst/>
            <a:ahLst/>
            <a:cxnLst/>
            <a:rect l="l" t="t" r="r" b="b"/>
            <a:pathLst>
              <a:path w="10095923" h="6734106">
                <a:moveTo>
                  <a:pt x="0" y="0"/>
                </a:moveTo>
                <a:lnTo>
                  <a:pt x="10095923" y="0"/>
                </a:lnTo>
                <a:lnTo>
                  <a:pt x="10095923" y="6734106"/>
                </a:lnTo>
                <a:lnTo>
                  <a:pt x="0" y="6734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" b="4245"/>
            </a:stretch>
          </a:blipFill>
        </p:spPr>
        <p:txBody>
          <a:bodyPr/>
          <a:lstStyle/>
          <a:p>
            <a:endParaRPr lang="es-AR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438DA35-08AC-0757-D35E-4780E53CFBC1}"/>
              </a:ext>
            </a:extLst>
          </p:cNvPr>
          <p:cNvSpPr txBox="1"/>
          <p:nvPr/>
        </p:nvSpPr>
        <p:spPr>
          <a:xfrm>
            <a:off x="4920334" y="2026801"/>
            <a:ext cx="5291976" cy="2453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porque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participar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es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hacer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, es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acción,es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aprender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, es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andar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con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otros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/as, es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recorrer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juntos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/as un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camino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, es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intercambiar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ideas, es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debatir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… </a:t>
            </a:r>
          </a:p>
          <a:p>
            <a:pPr algn="ctr">
              <a:lnSpc>
                <a:spcPct val="150000"/>
              </a:lnSpc>
            </a:pP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Es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ponernos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de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acuerdo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,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aunque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no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pensemos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 lo </a:t>
            </a:r>
            <a:r>
              <a:rPr lang="en-US" sz="1800" spc="-20" dirty="0" err="1">
                <a:solidFill>
                  <a:srgbClr val="FFFFFF"/>
                </a:solidFill>
                <a:latin typeface="Poppins Medium"/>
              </a:rPr>
              <a:t>mismo</a:t>
            </a:r>
            <a:r>
              <a:rPr lang="en-US" sz="1800" spc="-20" dirty="0">
                <a:solidFill>
                  <a:srgbClr val="FFFFFF"/>
                </a:solidFill>
                <a:latin typeface="Poppins Medium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387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8;p3">
            <a:extLst>
              <a:ext uri="{FF2B5EF4-FFF2-40B4-BE49-F238E27FC236}">
                <a16:creationId xmlns:a16="http://schemas.microsoft.com/office/drawing/2014/main" id="{5B89E7F0-5CCC-0123-F32B-5D5870FCD8BC}"/>
              </a:ext>
            </a:extLst>
          </p:cNvPr>
          <p:cNvGrpSpPr/>
          <p:nvPr/>
        </p:nvGrpSpPr>
        <p:grpSpPr>
          <a:xfrm>
            <a:off x="0" y="-100864"/>
            <a:ext cx="1809750" cy="7111264"/>
            <a:chOff x="0" y="-100864"/>
            <a:chExt cx="1914900" cy="6958866"/>
          </a:xfrm>
        </p:grpSpPr>
        <p:pic>
          <p:nvPicPr>
            <p:cNvPr id="3" name="Google Shape;109;p3">
              <a:extLst>
                <a:ext uri="{FF2B5EF4-FFF2-40B4-BE49-F238E27FC236}">
                  <a16:creationId xmlns:a16="http://schemas.microsoft.com/office/drawing/2014/main" id="{BED75A80-EFAB-8DC5-628B-A39734A9E61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1622331" y="3320771"/>
              <a:ext cx="6958866" cy="115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0;p3">
              <a:extLst>
                <a:ext uri="{FF2B5EF4-FFF2-40B4-BE49-F238E27FC236}">
                  <a16:creationId xmlns:a16="http://schemas.microsoft.com/office/drawing/2014/main" id="{CD211D9E-7D12-E571-F36A-A18E17BAA557}"/>
                </a:ext>
              </a:extLst>
            </p:cNvPr>
            <p:cNvSpPr/>
            <p:nvPr/>
          </p:nvSpPr>
          <p:spPr>
            <a:xfrm>
              <a:off x="0" y="0"/>
              <a:ext cx="1799304" cy="6858000"/>
            </a:xfrm>
            <a:prstGeom prst="rect">
              <a:avLst/>
            </a:prstGeom>
            <a:solidFill>
              <a:srgbClr val="009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186592-D2C3-D493-E7FF-5C434AC7E36B}"/>
              </a:ext>
            </a:extLst>
          </p:cNvPr>
          <p:cNvSpPr txBox="1"/>
          <p:nvPr/>
        </p:nvSpPr>
        <p:spPr>
          <a:xfrm>
            <a:off x="2770261" y="835150"/>
            <a:ext cx="8220039" cy="3591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Si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sujeto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es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resultado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encuentro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y del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cuerpo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cuerpo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dispositivos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cuales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ha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estado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juego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*, “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esto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implica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política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, un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dispositivo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intervención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, propone, produce,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cierta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rgbClr val="3C76AA"/>
                </a:solidFill>
                <a:latin typeface="+mn-lt"/>
                <a:ea typeface="+mn-ea"/>
                <a:cs typeface="+mn-cs"/>
              </a:rPr>
              <a:t>subjetividad</a:t>
            </a:r>
            <a:r>
              <a:rPr lang="en-US" sz="3000" kern="1200" dirty="0">
                <a:solidFill>
                  <a:srgbClr val="3C76AA"/>
                </a:solidFill>
                <a:latin typeface="+mn-lt"/>
                <a:ea typeface="+mn-ea"/>
                <a:cs typeface="+mn-cs"/>
              </a:rPr>
              <a:t>”.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21A6ED8-6944-DAC6-2EEE-397C8A35025B}"/>
              </a:ext>
            </a:extLst>
          </p:cNvPr>
          <p:cNvSpPr txBox="1"/>
          <p:nvPr/>
        </p:nvSpPr>
        <p:spPr>
          <a:xfrm>
            <a:off x="2246266" y="5874843"/>
            <a:ext cx="9188273" cy="481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23"/>
              </a:lnSpc>
              <a:spcBef>
                <a:spcPct val="0"/>
              </a:spcBef>
            </a:pPr>
            <a:r>
              <a:rPr lang="en-US" sz="2000" dirty="0">
                <a:solidFill>
                  <a:srgbClr val="141466"/>
                </a:solidFill>
                <a:latin typeface="Pangolin"/>
              </a:rPr>
              <a:t>*Agamben, 2005, </a:t>
            </a:r>
            <a:r>
              <a:rPr lang="en-US" sz="2000" dirty="0" err="1">
                <a:solidFill>
                  <a:srgbClr val="141466"/>
                </a:solidFill>
                <a:latin typeface="Pangolin"/>
              </a:rPr>
              <a:t>como</a:t>
            </a:r>
            <a:r>
              <a:rPr lang="en-US" sz="2000" dirty="0">
                <a:solidFill>
                  <a:srgbClr val="141466"/>
                </a:solidFill>
                <a:latin typeface="Pangolin"/>
              </a:rPr>
              <a:t> se lo </a:t>
            </a:r>
            <a:r>
              <a:rPr lang="en-US" sz="2000" dirty="0" err="1">
                <a:solidFill>
                  <a:srgbClr val="141466"/>
                </a:solidFill>
                <a:latin typeface="Pangolin"/>
              </a:rPr>
              <a:t>citó</a:t>
            </a:r>
            <a:r>
              <a:rPr lang="en-US" sz="20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2000" dirty="0" err="1">
                <a:solidFill>
                  <a:srgbClr val="141466"/>
                </a:solidFill>
                <a:latin typeface="Pangolin"/>
              </a:rPr>
              <a:t>en</a:t>
            </a:r>
            <a:r>
              <a:rPr lang="en-US" sz="2000" dirty="0">
                <a:solidFill>
                  <a:srgbClr val="141466"/>
                </a:solidFill>
                <a:latin typeface="Pangolin"/>
              </a:rPr>
              <a:t> </a:t>
            </a:r>
            <a:r>
              <a:rPr lang="en-US" sz="2000" dirty="0" err="1">
                <a:solidFill>
                  <a:srgbClr val="141466"/>
                </a:solidFill>
                <a:latin typeface="Pangolin"/>
              </a:rPr>
              <a:t>Korinfeld</a:t>
            </a:r>
            <a:r>
              <a:rPr lang="en-US" sz="2000" dirty="0">
                <a:solidFill>
                  <a:srgbClr val="141466"/>
                </a:solidFill>
                <a:latin typeface="Pangolin"/>
              </a:rPr>
              <a:t>, 2013, p.104.</a:t>
            </a:r>
          </a:p>
        </p:txBody>
      </p:sp>
    </p:spTree>
    <p:extLst>
      <p:ext uri="{BB962C8B-B14F-4D97-AF65-F5344CB8AC3E}">
        <p14:creationId xmlns:p14="http://schemas.microsoft.com/office/powerpoint/2010/main" val="33028841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4589</TotalTime>
  <Words>3466</Words>
  <Application>Microsoft Office PowerPoint</Application>
  <PresentationFormat>Panorámica</PresentationFormat>
  <Paragraphs>165</Paragraphs>
  <Slides>28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21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51" baseType="lpstr">
      <vt:lpstr>Calibri</vt:lpstr>
      <vt:lpstr>Bryndan Write</vt:lpstr>
      <vt:lpstr>Poppins Light</vt:lpstr>
      <vt:lpstr>Poppins</vt:lpstr>
      <vt:lpstr>Open Sans Bold</vt:lpstr>
      <vt:lpstr>Open Sauce Bold Italics</vt:lpstr>
      <vt:lpstr>Open Sans Bold Italics</vt:lpstr>
      <vt:lpstr>Poppins Italics</vt:lpstr>
      <vt:lpstr>Pangolin</vt:lpstr>
      <vt:lpstr>Antonio Bold</vt:lpstr>
      <vt:lpstr>Poppins Bold Italics</vt:lpstr>
      <vt:lpstr>Arial</vt:lpstr>
      <vt:lpstr>Amaranth Bold</vt:lpstr>
      <vt:lpstr>Poppins Bold</vt:lpstr>
      <vt:lpstr>Poppins SemiBold</vt:lpstr>
      <vt:lpstr>Poppins Medium Italics</vt:lpstr>
      <vt:lpstr>Open Sauce Italics</vt:lpstr>
      <vt:lpstr>ADLaM Display</vt:lpstr>
      <vt:lpstr>Open Sans</vt:lpstr>
      <vt:lpstr>Poppins Medium</vt:lpstr>
      <vt:lpstr>Raleway ExtraBold</vt:lpstr>
      <vt:lpstr>Tema de Office</vt:lpstr>
      <vt:lpstr>Office Theme</vt:lpstr>
      <vt:lpstr>PROGRAMA CONVIVENCIA ESCOLAR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DERECHO A APRENDER COMO PRIORIDAD</dc:title>
  <dc:creator>Nicolas Antonio Escobar viloria</dc:creator>
  <cp:lastModifiedBy>Erich Kunath</cp:lastModifiedBy>
  <cp:revision>39</cp:revision>
  <dcterms:created xsi:type="dcterms:W3CDTF">2021-02-24T17:05:26Z</dcterms:created>
  <dcterms:modified xsi:type="dcterms:W3CDTF">2024-06-11T15:18:48Z</dcterms:modified>
</cp:coreProperties>
</file>